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7"/>
  </p:notesMasterIdLst>
  <p:sldIdLst>
    <p:sldId id="256" r:id="rId2"/>
    <p:sldId id="257" r:id="rId3"/>
    <p:sldId id="301" r:id="rId4"/>
    <p:sldId id="280" r:id="rId5"/>
    <p:sldId id="285" r:id="rId6"/>
    <p:sldId id="283" r:id="rId7"/>
    <p:sldId id="282" r:id="rId8"/>
    <p:sldId id="286" r:id="rId9"/>
    <p:sldId id="302" r:id="rId10"/>
    <p:sldId id="287" r:id="rId11"/>
    <p:sldId id="290" r:id="rId12"/>
    <p:sldId id="284" r:id="rId13"/>
    <p:sldId id="288" r:id="rId14"/>
    <p:sldId id="292" r:id="rId15"/>
    <p:sldId id="303" r:id="rId16"/>
    <p:sldId id="277" r:id="rId17"/>
    <p:sldId id="293" r:id="rId18"/>
    <p:sldId id="294" r:id="rId19"/>
    <p:sldId id="296" r:id="rId20"/>
    <p:sldId id="263" r:id="rId21"/>
    <p:sldId id="295" r:id="rId22"/>
    <p:sldId id="260" r:id="rId23"/>
    <p:sldId id="291" r:id="rId24"/>
    <p:sldId id="297" r:id="rId25"/>
    <p:sldId id="270" r:id="rId26"/>
    <p:sldId id="269" r:id="rId27"/>
    <p:sldId id="264" r:id="rId28"/>
    <p:sldId id="268" r:id="rId29"/>
    <p:sldId id="267" r:id="rId30"/>
    <p:sldId id="266" r:id="rId31"/>
    <p:sldId id="298" r:id="rId32"/>
    <p:sldId id="259" r:id="rId33"/>
    <p:sldId id="261" r:id="rId34"/>
    <p:sldId id="300" r:id="rId35"/>
    <p:sldId id="276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BB868-D2A7-486D-8652-6C4C337EA9A9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7C2F0-F138-4E74-9486-402A41418C3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9944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7C2F0-F138-4E74-9486-402A41418C3C}" type="slidenum">
              <a:rPr lang="hu-HU" smtClean="0"/>
              <a:t>26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465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641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9369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3483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4634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3206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1608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86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7486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3880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8248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736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F485E-9375-40B1-9C11-1A1346CE89BF}" type="datetimeFigureOut">
              <a:rPr lang="hu-HU" smtClean="0"/>
              <a:t>2024. 07. 25.</a:t>
            </a:fld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FCDC3-8403-4E4D-848A-880575B47FBA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9220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fif"/><Relationship Id="rId4" Type="http://schemas.openxmlformats.org/officeDocument/2006/relationships/image" Target="../media/image22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fif"/><Relationship Id="rId4" Type="http://schemas.openxmlformats.org/officeDocument/2006/relationships/image" Target="../media/image26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fif"/><Relationship Id="rId2" Type="http://schemas.openxmlformats.org/officeDocument/2006/relationships/image" Target="../media/image35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2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fif"/><Relationship Id="rId5" Type="http://schemas.openxmlformats.org/officeDocument/2006/relationships/image" Target="../media/image45.jfif"/><Relationship Id="rId4" Type="http://schemas.openxmlformats.org/officeDocument/2006/relationships/image" Target="../media/image44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fif"/><Relationship Id="rId2" Type="http://schemas.openxmlformats.org/officeDocument/2006/relationships/image" Target="../media/image48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fif"/><Relationship Id="rId4" Type="http://schemas.openxmlformats.org/officeDocument/2006/relationships/image" Target="../media/image50.jf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fif"/><Relationship Id="rId2" Type="http://schemas.openxmlformats.org/officeDocument/2006/relationships/image" Target="../media/image55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fif"/><Relationship Id="rId4" Type="http://schemas.openxmlformats.org/officeDocument/2006/relationships/image" Target="../media/image57.jf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fif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fif"/><Relationship Id="rId5" Type="http://schemas.openxmlformats.org/officeDocument/2006/relationships/image" Target="../media/image62.jfif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fif"/><Relationship Id="rId2" Type="http://schemas.openxmlformats.org/officeDocument/2006/relationships/image" Target="../media/image64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fif"/><Relationship Id="rId4" Type="http://schemas.openxmlformats.org/officeDocument/2006/relationships/image" Target="../media/image66.jf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f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fif"/><Relationship Id="rId2" Type="http://schemas.openxmlformats.org/officeDocument/2006/relationships/image" Target="../media/image71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fif"/><Relationship Id="rId4" Type="http://schemas.openxmlformats.org/officeDocument/2006/relationships/image" Target="../media/image73.jf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fif"/><Relationship Id="rId7" Type="http://schemas.openxmlformats.org/officeDocument/2006/relationships/image" Target="../media/image80.jfif"/><Relationship Id="rId2" Type="http://schemas.openxmlformats.org/officeDocument/2006/relationships/image" Target="../media/image75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fif"/><Relationship Id="rId5" Type="http://schemas.openxmlformats.org/officeDocument/2006/relationships/image" Target="../media/image78.jfif"/><Relationship Id="rId4" Type="http://schemas.openxmlformats.org/officeDocument/2006/relationships/image" Target="../media/image77.jf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f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fif"/><Relationship Id="rId2" Type="http://schemas.openxmlformats.org/officeDocument/2006/relationships/image" Target="../media/image82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fif"/><Relationship Id="rId4" Type="http://schemas.openxmlformats.org/officeDocument/2006/relationships/image" Target="../media/image84.jf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fif"/><Relationship Id="rId3" Type="http://schemas.openxmlformats.org/officeDocument/2006/relationships/image" Target="../media/image87.jfif"/><Relationship Id="rId7" Type="http://schemas.openxmlformats.org/officeDocument/2006/relationships/image" Target="../media/image91.jfif"/><Relationship Id="rId2" Type="http://schemas.openxmlformats.org/officeDocument/2006/relationships/image" Target="../media/image86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fif"/><Relationship Id="rId5" Type="http://schemas.openxmlformats.org/officeDocument/2006/relationships/image" Target="../media/image89.jfif"/><Relationship Id="rId4" Type="http://schemas.openxmlformats.org/officeDocument/2006/relationships/image" Target="../media/image88.jf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fif"/><Relationship Id="rId7" Type="http://schemas.openxmlformats.org/officeDocument/2006/relationships/image" Target="../media/image98.jfif"/><Relationship Id="rId2" Type="http://schemas.openxmlformats.org/officeDocument/2006/relationships/image" Target="../media/image93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fif"/><Relationship Id="rId5" Type="http://schemas.openxmlformats.org/officeDocument/2006/relationships/image" Target="../media/image96.jfif"/><Relationship Id="rId4" Type="http://schemas.openxmlformats.org/officeDocument/2006/relationships/image" Target="../media/image95.jf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fif"/><Relationship Id="rId3" Type="http://schemas.openxmlformats.org/officeDocument/2006/relationships/image" Target="../media/image99.jfif"/><Relationship Id="rId7" Type="http://schemas.openxmlformats.org/officeDocument/2006/relationships/image" Target="../media/image103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fif"/><Relationship Id="rId5" Type="http://schemas.openxmlformats.org/officeDocument/2006/relationships/image" Target="../media/image101.jfif"/><Relationship Id="rId4" Type="http://schemas.openxmlformats.org/officeDocument/2006/relationships/image" Target="../media/image100.jfif"/><Relationship Id="rId9" Type="http://schemas.openxmlformats.org/officeDocument/2006/relationships/image" Target="../media/image105.jf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fif"/><Relationship Id="rId7" Type="http://schemas.openxmlformats.org/officeDocument/2006/relationships/image" Target="../media/image99.jfif"/><Relationship Id="rId2" Type="http://schemas.openxmlformats.org/officeDocument/2006/relationships/image" Target="../media/image106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jfif"/><Relationship Id="rId5" Type="http://schemas.openxmlformats.org/officeDocument/2006/relationships/image" Target="../media/image109.jfif"/><Relationship Id="rId4" Type="http://schemas.openxmlformats.org/officeDocument/2006/relationships/image" Target="../media/image108.jf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fif"/><Relationship Id="rId2" Type="http://schemas.openxmlformats.org/officeDocument/2006/relationships/image" Target="../media/image111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fif"/><Relationship Id="rId5" Type="http://schemas.openxmlformats.org/officeDocument/2006/relationships/image" Target="../media/image114.jfif"/><Relationship Id="rId4" Type="http://schemas.openxmlformats.org/officeDocument/2006/relationships/image" Target="../media/image113.jf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fif"/><Relationship Id="rId3" Type="http://schemas.openxmlformats.org/officeDocument/2006/relationships/image" Target="../media/image117.jfif"/><Relationship Id="rId7" Type="http://schemas.openxmlformats.org/officeDocument/2006/relationships/image" Target="../media/image121.jpg"/><Relationship Id="rId2" Type="http://schemas.openxmlformats.org/officeDocument/2006/relationships/image" Target="../media/image116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g"/><Relationship Id="rId5" Type="http://schemas.openxmlformats.org/officeDocument/2006/relationships/image" Target="../media/image119.jpg"/><Relationship Id="rId4" Type="http://schemas.openxmlformats.org/officeDocument/2006/relationships/image" Target="../media/image118.jf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fif"/><Relationship Id="rId2" Type="http://schemas.openxmlformats.org/officeDocument/2006/relationships/image" Target="../media/image125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jfif"/><Relationship Id="rId4" Type="http://schemas.openxmlformats.org/officeDocument/2006/relationships/image" Target="../media/image127.jf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fif"/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fif"/><Relationship Id="rId2" Type="http://schemas.openxmlformats.org/officeDocument/2006/relationships/image" Target="../media/image133.jf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148781E-BF8A-8434-7920-ACFE7F975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08" b="1164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D1C05D43-25C7-E4BA-5352-128CFBFE4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3023"/>
            <a:ext cx="9144000" cy="2900518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FFFFFF"/>
                </a:solidFill>
                <a:latin typeface="Georgia" panose="02040502050405020303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Határtalanul program Horvátországban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A63B8C4-016E-C258-C66F-9B9E13227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15263"/>
            <a:ext cx="9144000" cy="549198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2024.05.06 - 05.10.</a:t>
            </a:r>
          </a:p>
          <a:p>
            <a:endParaRPr lang="hu-HU" dirty="0">
              <a:solidFill>
                <a:srgbClr val="FFFFFF"/>
              </a:solidFill>
            </a:endParaRPr>
          </a:p>
        </p:txBody>
      </p:sp>
      <p:pic>
        <p:nvPicPr>
          <p:cNvPr id="5" name="Kép 4" descr="A képen szöveg, kültéri, busz, jármű látható&#10;&#10;Automatikusan generált leírás">
            <a:extLst>
              <a:ext uri="{FF2B5EF4-FFF2-40B4-BE49-F238E27FC236}">
                <a16:creationId xmlns:a16="http://schemas.microsoft.com/office/drawing/2014/main" id="{9AF8EDF8-752A-5A2A-44B4-B179A7085D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3" t="34967" r="27862" b="48975"/>
          <a:stretch/>
        </p:blipFill>
        <p:spPr>
          <a:xfrm>
            <a:off x="2732566" y="4189228"/>
            <a:ext cx="7031886" cy="2524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 descr="A képen szöveg, képernyőkép, Betűtípus, embléma látható&#10;&#10;Automatikusan generált leírás">
            <a:extLst>
              <a:ext uri="{FF2B5EF4-FFF2-40B4-BE49-F238E27FC236}">
                <a16:creationId xmlns:a16="http://schemas.microsoft.com/office/drawing/2014/main" id="{4EBFEC04-A2AB-7C83-9A49-63B998401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8" y="4300413"/>
            <a:ext cx="2548271" cy="2264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Kép 9" descr="A képen szöveg, Grafika, Betűtípus, embléma látható&#10;&#10;Automatikusan generált leírás">
            <a:extLst>
              <a:ext uri="{FF2B5EF4-FFF2-40B4-BE49-F238E27FC236}">
                <a16:creationId xmlns:a16="http://schemas.microsoft.com/office/drawing/2014/main" id="{92BDC0AD-E63E-49AF-BBE4-6AC23C41CC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392" y="4444095"/>
            <a:ext cx="1883668" cy="18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77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33BF18B-C8A1-400D-BBBD-6103EC9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D9C63D8-8704-4645-4662-49A82E41D11E}"/>
              </a:ext>
            </a:extLst>
          </p:cNvPr>
          <p:cNvSpPr txBox="1"/>
          <p:nvPr/>
        </p:nvSpPr>
        <p:spPr>
          <a:xfrm>
            <a:off x="8932498" y="2023110"/>
            <a:ext cx="2805035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2024. </a:t>
            </a:r>
            <a:r>
              <a:rPr lang="en-US" sz="2400" kern="1200" dirty="0" err="1">
                <a:solidFill>
                  <a:schemeClr val="tx1"/>
                </a:solidFill>
                <a:ea typeface="+mj-ea"/>
                <a:cs typeface="+mj-cs"/>
              </a:rPr>
              <a:t>május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 6.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kern="1200" dirty="0" err="1">
                <a:solidFill>
                  <a:schemeClr val="tx1"/>
                </a:solidFill>
                <a:ea typeface="+mj-ea"/>
                <a:cs typeface="+mj-cs"/>
              </a:rPr>
              <a:t>Indulás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 a </a:t>
            </a:r>
            <a:r>
              <a:rPr lang="en-US" sz="2400" kern="1200" dirty="0" err="1">
                <a:solidFill>
                  <a:schemeClr val="tx1"/>
                </a:solidFill>
                <a:ea typeface="+mj-ea"/>
                <a:cs typeface="+mj-cs"/>
              </a:rPr>
              <a:t>Pestszentimrei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a typeface="+mj-ea"/>
                <a:cs typeface="+mj-cs"/>
              </a:rPr>
              <a:t>Ady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a typeface="+mj-ea"/>
                <a:cs typeface="+mj-cs"/>
              </a:rPr>
              <a:t>Endre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a typeface="+mj-ea"/>
                <a:cs typeface="+mj-cs"/>
              </a:rPr>
              <a:t>Általános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hu-HU" sz="2400" dirty="0">
                <a:ea typeface="+mj-ea"/>
                <a:cs typeface="+mj-cs"/>
              </a:rPr>
              <a:t>I</a:t>
            </a:r>
            <a:r>
              <a:rPr lang="en-US" sz="2400" kern="1200" dirty="0" err="1">
                <a:solidFill>
                  <a:schemeClr val="tx1"/>
                </a:solidFill>
                <a:ea typeface="+mj-ea"/>
                <a:cs typeface="+mj-cs"/>
              </a:rPr>
              <a:t>skola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ea typeface="+mj-ea"/>
                <a:cs typeface="+mj-cs"/>
              </a:rPr>
              <a:t>elől</a:t>
            </a: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br>
              <a:rPr lang="hu-HU" sz="2400" kern="1200" dirty="0">
                <a:solidFill>
                  <a:schemeClr val="tx1"/>
                </a:solidFill>
                <a:ea typeface="+mj-ea"/>
                <a:cs typeface="+mj-cs"/>
              </a:rPr>
            </a:br>
            <a:r>
              <a:rPr lang="en-US" sz="2400" kern="1200" dirty="0">
                <a:solidFill>
                  <a:schemeClr val="tx1"/>
                </a:solidFill>
                <a:ea typeface="+mj-ea"/>
                <a:cs typeface="+mj-cs"/>
              </a:rPr>
              <a:t>7:30 -kor.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szöveg, kültéri, busz, jármű látható&#10;&#10;Automatikusan generált leírás">
            <a:extLst>
              <a:ext uri="{FF2B5EF4-FFF2-40B4-BE49-F238E27FC236}">
                <a16:creationId xmlns:a16="http://schemas.microsoft.com/office/drawing/2014/main" id="{40BAD0F7-B920-E891-1661-7647B975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r="2981" b="2"/>
          <a:stretch/>
        </p:blipFill>
        <p:spPr>
          <a:xfrm>
            <a:off x="545231" y="858525"/>
            <a:ext cx="3719192" cy="5211906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82F9F625-A922-D153-7EB4-34CA0B331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9" r="3265" b="-3"/>
          <a:stretch/>
        </p:blipFill>
        <p:spPr>
          <a:xfrm>
            <a:off x="4457706" y="858524"/>
            <a:ext cx="3685032" cy="250545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A2DCDB8-4167-0356-4D37-62516C7C8A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r="10925" b="-3"/>
          <a:stretch/>
        </p:blipFill>
        <p:spPr>
          <a:xfrm>
            <a:off x="4457712" y="3564974"/>
            <a:ext cx="3685031" cy="250545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6D0F547E-75E0-130F-2705-A186396ED555}"/>
              </a:ext>
            </a:extLst>
          </p:cNvPr>
          <p:cNvSpPr txBox="1"/>
          <p:nvPr/>
        </p:nvSpPr>
        <p:spPr>
          <a:xfrm>
            <a:off x="3062112" y="4650010"/>
            <a:ext cx="6101644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hu-HU" b="1">
              <a:solidFill>
                <a:schemeClr val="tx2"/>
              </a:solidFill>
              <a:latin typeface="Georgia" panose="02040502050405020303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777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C32832AA-020F-57BD-E6E3-EC40CC78D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 r="6949" b="1"/>
          <a:stretch/>
        </p:blipFill>
        <p:spPr>
          <a:xfrm>
            <a:off x="5" y="881953"/>
            <a:ext cx="3664827" cy="2310286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63" y="451044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0AA3AF3-F7CF-387A-ADA1-74F10FC03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 r="-2" b="-2"/>
          <a:stretch/>
        </p:blipFill>
        <p:spPr>
          <a:xfrm>
            <a:off x="4257921" y="-1"/>
            <a:ext cx="4051910" cy="3192239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9AFB894-76FF-61D1-F07E-26E41BB10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3" r="7963" b="-2"/>
          <a:stretch/>
        </p:blipFill>
        <p:spPr>
          <a:xfrm>
            <a:off x="8479972" y="863600"/>
            <a:ext cx="2830286" cy="1894535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7" y="434000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0818757-BDB2-07C9-786B-F906186A6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" b="8972"/>
          <a:stretch/>
        </p:blipFill>
        <p:spPr>
          <a:xfrm>
            <a:off x="6243851" y="3338001"/>
            <a:ext cx="2065980" cy="2507628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5D3579B9-E7BF-AFB9-C817-85941CF3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" r="3" b="29392"/>
          <a:stretch/>
        </p:blipFill>
        <p:spPr>
          <a:xfrm>
            <a:off x="8937688" y="2919002"/>
            <a:ext cx="3254312" cy="2940275"/>
          </a:xfrm>
          <a:prstGeom prst="rect">
            <a:avLst/>
          </a:prstGeom>
        </p:spPr>
      </p:pic>
      <p:sp>
        <p:nvSpPr>
          <p:cNvPr id="17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33" y="2919002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4E2C253E-B128-F110-DAC9-0A8F373AAF9D}"/>
              </a:ext>
            </a:extLst>
          </p:cNvPr>
          <p:cNvSpPr txBox="1"/>
          <p:nvPr/>
        </p:nvSpPr>
        <p:spPr>
          <a:xfrm>
            <a:off x="308345" y="3338001"/>
            <a:ext cx="54438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Eszék Óvárosa</a:t>
            </a:r>
          </a:p>
          <a:p>
            <a:pPr algn="just"/>
            <a:r>
              <a:rPr lang="hu-HU" sz="2400" dirty="0"/>
              <a:t>Az első napon felfedeztük Eszék városát: Horvátország 4.  legnagyobb városa. Baranya megye közigazgatási, gazdasági, kulturális és oktatási székhelye. A </a:t>
            </a:r>
            <a:r>
              <a:rPr lang="hu-HU" sz="2400" dirty="0" err="1"/>
              <a:t>Diakovár</a:t>
            </a:r>
            <a:r>
              <a:rPr lang="hu-HU" sz="2400" dirty="0"/>
              <a:t>-Eszéki Főegyház megye társ szék városa. A főtéren megtekintjük a Szent Péter és Pál Nagytemplomot és a főbb nevezetességeket. </a:t>
            </a:r>
          </a:p>
        </p:txBody>
      </p:sp>
    </p:spTree>
    <p:extLst>
      <p:ext uri="{BB962C8B-B14F-4D97-AF65-F5344CB8AC3E}">
        <p14:creationId xmlns:p14="http://schemas.microsoft.com/office/powerpoint/2010/main" val="87292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430338F-E2FD-4573-B0B7-E2EB12CC9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CD2CE1C-FED8-5352-B7C2-C501FAA22626}"/>
              </a:ext>
            </a:extLst>
          </p:cNvPr>
          <p:cNvSpPr txBox="1"/>
          <p:nvPr/>
        </p:nvSpPr>
        <p:spPr>
          <a:xfrm>
            <a:off x="532015" y="4495568"/>
            <a:ext cx="3861960" cy="1905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Horvátországi Magyarok Oktatási és </a:t>
            </a:r>
            <a:br>
              <a:rPr lang="en-US"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Művelődési Központ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A9E86CE-292D-D43A-BF0C-F719D47A8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6"/>
          <a:stretch/>
        </p:blipFill>
        <p:spPr>
          <a:xfrm>
            <a:off x="838200" y="364143"/>
            <a:ext cx="5136795" cy="342646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91FC089-29DC-988D-6F89-59A871411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"/>
          <a:stretch/>
        </p:blipFill>
        <p:spPr>
          <a:xfrm>
            <a:off x="6297264" y="364142"/>
            <a:ext cx="5136795" cy="342646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659E86E1-C9D4-5BE2-478F-2B98076E22A4}"/>
              </a:ext>
            </a:extLst>
          </p:cNvPr>
          <p:cNvSpPr txBox="1"/>
          <p:nvPr/>
        </p:nvSpPr>
        <p:spPr>
          <a:xfrm>
            <a:off x="4741211" y="4312895"/>
            <a:ext cx="7436513" cy="24980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 defTabSz="914400">
              <a:lnSpc>
                <a:spcPct val="90000"/>
              </a:lnSpc>
              <a:spcAft>
                <a:spcPts val="600"/>
              </a:spcAft>
            </a:pPr>
            <a:r>
              <a:rPr lang="hu-HU" sz="2400" dirty="0"/>
              <a:t>A gyerekek izgatottan ismerkedtek meg egy másik ország oktatási rendszerével, elcsodálkoztak például az órarend változatosságán. Egyedülálló lehetőségeket kínál a horvátországi magyar, de a nem magyar anyanyelvű diákok számára is, hiszen kitűnően felkészült tanárok, a modern kori oktatásnak megfelelő felszereltség és kis létszámú osztályok várják az intézményben tanulni vágyókat.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432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DB89913-5F0A-1E42-AB83-0E05AB35144E}"/>
              </a:ext>
            </a:extLst>
          </p:cNvPr>
          <p:cNvSpPr txBox="1"/>
          <p:nvPr/>
        </p:nvSpPr>
        <p:spPr>
          <a:xfrm>
            <a:off x="838200" y="4435052"/>
            <a:ext cx="3202172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Kopácsi-Rét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b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</a:b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Nemzeti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 Park</a:t>
            </a:r>
          </a:p>
        </p:txBody>
      </p:sp>
      <p:pic>
        <p:nvPicPr>
          <p:cNvPr id="10" name="Kép 9" descr="A képen kültéri, ég, felhő, épület látható&#10;&#10;Automatikusan generált leírás">
            <a:extLst>
              <a:ext uri="{FF2B5EF4-FFF2-40B4-BE49-F238E27FC236}">
                <a16:creationId xmlns:a16="http://schemas.microsoft.com/office/drawing/2014/main" id="{E0B86CEA-D9E7-4F46-6508-066785BDB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r="15685" b="-2"/>
          <a:stretch/>
        </p:blipFill>
        <p:spPr>
          <a:xfrm>
            <a:off x="20" y="-6"/>
            <a:ext cx="3931900" cy="4005072"/>
          </a:xfrm>
          <a:prstGeom prst="rect">
            <a:avLst/>
          </a:prstGeom>
        </p:spPr>
      </p:pic>
      <p:pic>
        <p:nvPicPr>
          <p:cNvPr id="8" name="Kép 7" descr="A képen mennyezet, tető, épület, emberek látható&#10;&#10;Automatikusan generált leírás">
            <a:extLst>
              <a:ext uri="{FF2B5EF4-FFF2-40B4-BE49-F238E27FC236}">
                <a16:creationId xmlns:a16="http://schemas.microsoft.com/office/drawing/2014/main" id="{F120321B-FA9E-28BE-460D-9B61D5138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7" r="6481" b="-2"/>
          <a:stretch/>
        </p:blipFill>
        <p:spPr>
          <a:xfrm>
            <a:off x="4130040" y="6"/>
            <a:ext cx="3931920" cy="4005071"/>
          </a:xfrm>
          <a:prstGeom prst="rect">
            <a:avLst/>
          </a:prstGeom>
        </p:spPr>
      </p:pic>
      <p:pic>
        <p:nvPicPr>
          <p:cNvPr id="2" name="Kép 1" descr="A képen kültéri, felhő, fa, víz látható&#10;&#10;Automatikusan generált leírás">
            <a:extLst>
              <a:ext uri="{FF2B5EF4-FFF2-40B4-BE49-F238E27FC236}">
                <a16:creationId xmlns:a16="http://schemas.microsoft.com/office/drawing/2014/main" id="{E0E0C8D7-97CA-AE44-6347-424283A59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3" r="27293" b="-2"/>
          <a:stretch/>
        </p:blipFill>
        <p:spPr>
          <a:xfrm>
            <a:off x="8260080" y="-1"/>
            <a:ext cx="3931920" cy="400507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3E8EFE15-B62A-D5FE-9BDD-39738B2A4BB6}"/>
              </a:ext>
            </a:extLst>
          </p:cNvPr>
          <p:cNvSpPr txBox="1"/>
          <p:nvPr/>
        </p:nvSpPr>
        <p:spPr>
          <a:xfrm>
            <a:off x="4171143" y="4221224"/>
            <a:ext cx="7448153" cy="23008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hu-HU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Utazásunk következő állomása, ahol bürühidakon járhattuk be a mocsaras területet, megtekintettük a nemzeti parkot bemutató kiállítást és kisfilmet, megismertük az állatvilág jellegzetességeit.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EB1BCF4C-12F8-9152-F80D-BC3FC0726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3" r="26430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B23D52F-39F2-2677-F0E5-352A30EEF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59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E3470820-80D0-D18C-058A-CB9A92F57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9" r="481" b="-1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598FA248-F268-5CF3-6FB1-E747B488FA24}"/>
              </a:ext>
            </a:extLst>
          </p:cNvPr>
          <p:cNvSpPr txBox="1"/>
          <p:nvPr/>
        </p:nvSpPr>
        <p:spPr>
          <a:xfrm>
            <a:off x="448056" y="2258568"/>
            <a:ext cx="3315870" cy="1005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 err="1"/>
              <a:t>Kopácsi-Rét</a:t>
            </a:r>
            <a:r>
              <a:rPr lang="en-US" sz="2400" b="1" dirty="0"/>
              <a:t> </a:t>
            </a:r>
            <a:br>
              <a:rPr lang="hu-HU" sz="2400" b="1" dirty="0"/>
            </a:br>
            <a:r>
              <a:rPr lang="en-US" sz="2400" b="1" dirty="0" err="1"/>
              <a:t>Nemzeti</a:t>
            </a:r>
            <a:r>
              <a:rPr lang="en-US" sz="2400" b="1" dirty="0"/>
              <a:t> Park</a:t>
            </a:r>
          </a:p>
        </p:txBody>
      </p:sp>
    </p:spTree>
    <p:extLst>
      <p:ext uri="{BB962C8B-B14F-4D97-AF65-F5344CB8AC3E}">
        <p14:creationId xmlns:p14="http://schemas.microsoft.com/office/powerpoint/2010/main" val="424138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4276C15A-EDF3-925C-AE08-9ADA550428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r="14974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4673CCB7-AFE6-24FA-DB70-505A6B9E4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8" r="2" b="2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49E9912-556F-F061-A82D-4110180E6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3" r="296" b="-1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789D740-BE2A-88E6-3CBC-190D30BECDA7}"/>
              </a:ext>
            </a:extLst>
          </p:cNvPr>
          <p:cNvSpPr txBox="1"/>
          <p:nvPr/>
        </p:nvSpPr>
        <p:spPr>
          <a:xfrm>
            <a:off x="128016" y="470815"/>
            <a:ext cx="3670856" cy="6089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hu-HU" sz="2400" dirty="0"/>
              <a:t>A drávaszögi </a:t>
            </a:r>
            <a:r>
              <a:rPr lang="hu-HU" sz="2400" b="1" dirty="0"/>
              <a:t>Várdaróc</a:t>
            </a:r>
            <a:r>
              <a:rPr lang="hu-HU" sz="2400" dirty="0"/>
              <a:t>.</a:t>
            </a:r>
            <a:br>
              <a:rPr lang="hu-HU" sz="2400" dirty="0"/>
            </a:br>
            <a:r>
              <a:rPr lang="hu-HU" sz="2400" dirty="0"/>
              <a:t> Itt  már a 16. században létezett iskola. Az egyházi fenntartású intézménynek a 19. századtól a parókia mellett elhelyezkedő épület adott otthont, egészen 1990-ig, amikor elkészült az új „oskola” épülete. Az azóta üresen álló épületet találták a legalkalmasabbnak egy egyedi tájház kialakítására, hiszen a falubeliek generációi sajátították el itt a betűvetés és geometria titkait, így érzelmileg is kötődnek az épülethez.</a:t>
            </a:r>
            <a:endParaRPr lang="en-US" sz="2400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94CB80C-BE91-0E2D-0D06-56D6C6BD06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61" r="-2" b="32473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1872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18">
            <a:extLst>
              <a:ext uri="{FF2B5EF4-FFF2-40B4-BE49-F238E27FC236}">
                <a16:creationId xmlns:a16="http://schemas.microsoft.com/office/drawing/2014/main" id="{95E1FD92-31B9-4273-BECA-D837FFFC5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7AB4930E-33CF-FFE9-A5BC-4D63DE10BB1B}"/>
              </a:ext>
            </a:extLst>
          </p:cNvPr>
          <p:cNvSpPr txBox="1"/>
          <p:nvPr/>
        </p:nvSpPr>
        <p:spPr>
          <a:xfrm>
            <a:off x="9267909" y="2023110"/>
            <a:ext cx="2469624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Várdaróci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tájház</a:t>
            </a:r>
            <a:endParaRPr lang="en-US" sz="2400" b="1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782FE53-4328-2BC5-9467-04D0A8DA5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" r="15441" b="1"/>
          <a:stretch/>
        </p:blipFill>
        <p:spPr>
          <a:xfrm>
            <a:off x="561862" y="883463"/>
            <a:ext cx="3719192" cy="2542032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F82BD82-C81F-B7D5-4FDF-FD22266AA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8" r="1" b="1"/>
          <a:stretch/>
        </p:blipFill>
        <p:spPr>
          <a:xfrm>
            <a:off x="4416141" y="883463"/>
            <a:ext cx="3721608" cy="2542032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6DEB0CA1-7003-D97E-77ED-107813B85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02" b="1"/>
          <a:stretch/>
        </p:blipFill>
        <p:spPr>
          <a:xfrm>
            <a:off x="556436" y="3548347"/>
            <a:ext cx="3719192" cy="2542032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B81C013E-C5D2-4C41-47A6-3437B903D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8" r="1" b="1"/>
          <a:stretch/>
        </p:blipFill>
        <p:spPr>
          <a:xfrm>
            <a:off x="4416141" y="3548348"/>
            <a:ext cx="3721608" cy="2542032"/>
          </a:xfrm>
          <a:prstGeom prst="rect">
            <a:avLst/>
          </a:prstGeom>
        </p:spPr>
      </p:pic>
      <p:sp>
        <p:nvSpPr>
          <p:cNvPr id="34" name="Rectangle 2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5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fedett pályás, fal, belsőépítészet, bútorok látható&#10;&#10;Automatikusan generált leírás">
            <a:extLst>
              <a:ext uri="{FF2B5EF4-FFF2-40B4-BE49-F238E27FC236}">
                <a16:creationId xmlns:a16="http://schemas.microsoft.com/office/drawing/2014/main" id="{96394648-0580-002F-9197-F775864EB3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70" r="13090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3" name="Kép 2" descr="A képen személy, bútorok, ruházat, Emberi arc látható&#10;&#10;Automatikusan generált leírás">
            <a:extLst>
              <a:ext uri="{FF2B5EF4-FFF2-40B4-BE49-F238E27FC236}">
                <a16:creationId xmlns:a16="http://schemas.microsoft.com/office/drawing/2014/main" id="{AE2B10E2-7623-C0CC-A39B-35F1E5A3B7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407" r="2" b="36641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4" name="Kép 3" descr="A képen kültéri, ruházat, személy, épület látható&#10;&#10;Automatikusan generált leírás">
            <a:extLst>
              <a:ext uri="{FF2B5EF4-FFF2-40B4-BE49-F238E27FC236}">
                <a16:creationId xmlns:a16="http://schemas.microsoft.com/office/drawing/2014/main" id="{E0DB000E-EEE2-0348-CCCC-9D9AC02F7C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50" r="-1" b="-1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Kép 1" descr="A képen fedett pályás, személy, fal, ruházat látható&#10;&#10;Automatikusan generált leírás">
            <a:extLst>
              <a:ext uri="{FF2B5EF4-FFF2-40B4-BE49-F238E27FC236}">
                <a16:creationId xmlns:a16="http://schemas.microsoft.com/office/drawing/2014/main" id="{4DD0E0A4-A180-E22C-5F02-9A40DA1751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779" r="2" b="40935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B1C09D20-83B4-D1A9-5D20-35E8D6D75C24}"/>
              </a:ext>
            </a:extLst>
          </p:cNvPr>
          <p:cNvSpPr txBox="1"/>
          <p:nvPr/>
        </p:nvSpPr>
        <p:spPr>
          <a:xfrm>
            <a:off x="139074" y="2099085"/>
            <a:ext cx="3434316" cy="449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A</a:t>
            </a:r>
            <a:r>
              <a:rPr lang="hu-HU" sz="2400" dirty="0"/>
              <a:t> </a:t>
            </a:r>
            <a:r>
              <a:rPr lang="en-US" sz="2400" dirty="0" err="1"/>
              <a:t>szerbhorvát</a:t>
            </a:r>
            <a:r>
              <a:rPr lang="en-US" sz="2400" dirty="0"/>
              <a:t> </a:t>
            </a:r>
            <a:r>
              <a:rPr lang="en-US" sz="2400" dirty="0" err="1"/>
              <a:t>nevéne</a:t>
            </a:r>
            <a:r>
              <a:rPr lang="hu-HU" sz="2400" dirty="0"/>
              <a:t>k</a:t>
            </a:r>
            <a:r>
              <a:rPr lang="en-US" sz="2400" dirty="0"/>
              <a:t> </a:t>
            </a:r>
            <a:r>
              <a:rPr lang="en-US" sz="2400" dirty="0" err="1"/>
              <a:t>jelentése</a:t>
            </a:r>
            <a:r>
              <a:rPr lang="en-US" sz="2400" dirty="0"/>
              <a:t>: </a:t>
            </a:r>
            <a:r>
              <a:rPr lang="en-US" sz="2400" dirty="0" err="1"/>
              <a:t>fehér</a:t>
            </a:r>
            <a:r>
              <a:rPr lang="en-US" sz="2400" dirty="0"/>
              <a:t> </a:t>
            </a:r>
            <a:r>
              <a:rPr lang="en-US" sz="2400" dirty="0" err="1"/>
              <a:t>kolostor</a:t>
            </a:r>
            <a:r>
              <a:rPr lang="en-US" sz="2400" dirty="0"/>
              <a:t>. Baranya </a:t>
            </a:r>
            <a:r>
              <a:rPr lang="en-US" sz="2400" dirty="0" err="1"/>
              <a:t>horvátországi</a:t>
            </a:r>
            <a:r>
              <a:rPr lang="en-US" sz="2400" dirty="0"/>
              <a:t> </a:t>
            </a:r>
            <a:r>
              <a:rPr lang="en-US" sz="2400" dirty="0" err="1"/>
              <a:t>részének</a:t>
            </a:r>
            <a:r>
              <a:rPr lang="en-US" sz="2400" dirty="0"/>
              <a:t> </a:t>
            </a:r>
            <a:r>
              <a:rPr lang="en-US" sz="2400" dirty="0" err="1"/>
              <a:t>közigazgatási</a:t>
            </a:r>
            <a:r>
              <a:rPr lang="en-US" sz="2400" dirty="0"/>
              <a:t>, </a:t>
            </a:r>
            <a:r>
              <a:rPr lang="en-US" sz="2400" dirty="0" err="1"/>
              <a:t>gazdasági</a:t>
            </a:r>
            <a:r>
              <a:rPr lang="en-US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kulturális</a:t>
            </a:r>
            <a:r>
              <a:rPr lang="en-US" sz="2400" dirty="0"/>
              <a:t> </a:t>
            </a:r>
            <a:r>
              <a:rPr lang="en-US" sz="2400" dirty="0" err="1"/>
              <a:t>központja</a:t>
            </a:r>
            <a:r>
              <a:rPr lang="en-US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legnagyobb</a:t>
            </a:r>
            <a:r>
              <a:rPr lang="en-US" sz="2400" dirty="0"/>
              <a:t> </a:t>
            </a:r>
            <a:r>
              <a:rPr lang="en-US" sz="2400" dirty="0" err="1"/>
              <a:t>települése</a:t>
            </a:r>
            <a:r>
              <a:rPr lang="en-US" sz="2400" dirty="0"/>
              <a:t>.</a:t>
            </a:r>
            <a:r>
              <a:rPr lang="hu-HU" sz="2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napunk fennmaradó részében az első szállásunk helyszíne lett, ahol már a buszban éreztük az ínycsiklandozó vacsora illatát.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9507BD31-175B-D0C5-5622-2D90E4032B7A}"/>
              </a:ext>
            </a:extLst>
          </p:cNvPr>
          <p:cNvSpPr txBox="1"/>
          <p:nvPr/>
        </p:nvSpPr>
        <p:spPr>
          <a:xfrm>
            <a:off x="563526" y="637953"/>
            <a:ext cx="2371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Magyar </a:t>
            </a:r>
            <a:r>
              <a:rPr lang="en-US" sz="2400" b="1" dirty="0" err="1"/>
              <a:t>Ház</a:t>
            </a:r>
            <a:r>
              <a:rPr lang="en-US" sz="2400" b="1" dirty="0"/>
              <a:t>, </a:t>
            </a:r>
            <a:r>
              <a:rPr lang="en-US" sz="2400" b="1" dirty="0" err="1"/>
              <a:t>Pélmonostor</a:t>
            </a:r>
            <a:r>
              <a:rPr lang="en-US" sz="2400" b="1" dirty="0"/>
              <a:t> </a:t>
            </a:r>
            <a:r>
              <a:rPr lang="en-US" sz="2400" b="1" i="0" dirty="0">
                <a:effectLst/>
                <a:highlight>
                  <a:srgbClr val="F0F0F0"/>
                </a:highlight>
              </a:rPr>
              <a:t> 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1786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14141FC-8189-47F8-821A-FC9A4E91E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A6C6DFB-0749-9E4C-DE78-46F7CFFD19C5}"/>
              </a:ext>
            </a:extLst>
          </p:cNvPr>
          <p:cNvSpPr txBox="1"/>
          <p:nvPr/>
        </p:nvSpPr>
        <p:spPr>
          <a:xfrm>
            <a:off x="841248" y="510047"/>
            <a:ext cx="3300984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2. </a:t>
            </a:r>
            <a:r>
              <a:rPr lang="hu-HU" sz="2400" b="1" dirty="0">
                <a:ea typeface="+mj-ea"/>
                <a:cs typeface="+mj-cs"/>
              </a:rPr>
              <a:t>n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ap</a:t>
            </a:r>
            <a: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  <a:t>: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  <a:t>m</a:t>
            </a: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ájus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 7</a:t>
            </a:r>
            <a: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  <a:t>.</a:t>
            </a:r>
            <a:endParaRPr lang="en-US" sz="2400" b="1" kern="1200" dirty="0">
              <a:solidFill>
                <a:schemeClr val="tx1"/>
              </a:solidFill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98164" y="1323863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3AE9112-78D9-763B-4446-061088CD5A54}"/>
              </a:ext>
            </a:extLst>
          </p:cNvPr>
          <p:cNvSpPr txBox="1"/>
          <p:nvPr/>
        </p:nvSpPr>
        <p:spPr>
          <a:xfrm>
            <a:off x="4581144" y="510047"/>
            <a:ext cx="6858000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just" defTabSz="914400">
              <a:lnSpc>
                <a:spcPct val="90000"/>
              </a:lnSpc>
              <a:spcAft>
                <a:spcPts val="600"/>
              </a:spcAft>
            </a:pPr>
            <a:r>
              <a:rPr lang="hu-HU" sz="24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Vukováron megnéztük a háború egyik horvát jelképét, a szétlőtt víztornyot. A város és az ország szenvedésének egyik legismertebb szimbóluma, a horvátországi háború vukovári csatája alatt a város nagy részéhez hasonlóan súlyosan megrongálódott.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0A02A967-E201-DF9C-0C5C-9EFB375B2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0" r="1" b="30880"/>
          <a:stretch/>
        </p:blipFill>
        <p:spPr>
          <a:xfrm>
            <a:off x="557784" y="2606462"/>
            <a:ext cx="3584448" cy="3639312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84030B06-DD2B-AE9E-B425-9B8F75CFA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52" r="-1" b="-1"/>
          <a:stretch/>
        </p:blipFill>
        <p:spPr>
          <a:xfrm>
            <a:off x="4347599" y="2606462"/>
            <a:ext cx="3584448" cy="363931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FE5D85E2-F8DB-ADFE-9D80-AC0AA9B1A1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8" r="21211" b="2"/>
          <a:stretch/>
        </p:blipFill>
        <p:spPr>
          <a:xfrm>
            <a:off x="8137415" y="2606462"/>
            <a:ext cx="3584448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8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ég, felhő, fű, személy látható&#10;&#10;Automatikusan generált leírás">
            <a:extLst>
              <a:ext uri="{FF2B5EF4-FFF2-40B4-BE49-F238E27FC236}">
                <a16:creationId xmlns:a16="http://schemas.microsoft.com/office/drawing/2014/main" id="{2D929732-DEF6-AFCF-3C98-B52BC8DC5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3" r="-2" b="-2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Kép 4" descr="A képen kültéri, ég, fa, Földparcella látható&#10;&#10;Automatikusan generált leírás">
            <a:extLst>
              <a:ext uri="{FF2B5EF4-FFF2-40B4-BE49-F238E27FC236}">
                <a16:creationId xmlns:a16="http://schemas.microsoft.com/office/drawing/2014/main" id="{57651987-F9EA-5C18-0C15-5661BA3BF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8151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B89D049E-7B2D-F750-FD31-7CADA690868D}"/>
              </a:ext>
            </a:extLst>
          </p:cNvPr>
          <p:cNvSpPr txBox="1"/>
          <p:nvPr/>
        </p:nvSpPr>
        <p:spPr>
          <a:xfrm>
            <a:off x="448056" y="859536"/>
            <a:ext cx="4832802" cy="1243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Vukovár</a:t>
            </a:r>
            <a:r>
              <a:rPr 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tömegsír</a:t>
            </a:r>
            <a:endParaRPr lang="en-US" sz="2400" b="1" kern="120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7BDF2D78-97D7-34DB-2A68-3EA02F0E2DF2}"/>
              </a:ext>
            </a:extLst>
          </p:cNvPr>
          <p:cNvSpPr txBox="1"/>
          <p:nvPr/>
        </p:nvSpPr>
        <p:spPr>
          <a:xfrm>
            <a:off x="448056" y="2512611"/>
            <a:ext cx="4832803" cy="3664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Fejet hajtottunk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vukovári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temetőben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lévő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sír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nál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amely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Európa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legnagyobb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tömegsírja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2.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világháború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óta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– 938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személyt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hantoltak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ki,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azonosítottak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helyeztek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végső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nyugalomra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legfiatalabb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egy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hat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hónapos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csecsemő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legidősebb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egy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104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éves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nő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volt. Az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áldozatok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között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civilek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mellett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katonák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önkéntesek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voltak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469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729DDCA-4BC3-5CCB-743E-1A0DD664EF38}"/>
              </a:ext>
            </a:extLst>
          </p:cNvPr>
          <p:cNvSpPr txBox="1"/>
          <p:nvPr/>
        </p:nvSpPr>
        <p:spPr>
          <a:xfrm>
            <a:off x="838200" y="557191"/>
            <a:ext cx="10515600" cy="2217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” A </a:t>
            </a:r>
            <a:r>
              <a:rPr lang="en-US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fityó</a:t>
            </a:r>
            <a:r>
              <a:rPr 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elgázolja</a:t>
            </a:r>
            <a:r>
              <a:rPr 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a </a:t>
            </a:r>
            <a:r>
              <a:rPr lang="en-US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tankot</a:t>
            </a:r>
            <a:r>
              <a:rPr 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„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szörnyű tragédia megismerése után az emlékparkban megtekinthettünk és kipróbálhattunk különböző háborús eszközöket</a:t>
            </a:r>
            <a:endParaRPr lang="en-US" sz="24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pic>
        <p:nvPicPr>
          <p:cNvPr id="10" name="Kép 9" descr="A képen közlekedés, ruházat, katonai jármű, jármű látható&#10;&#10;Automatikusan generált leírás">
            <a:extLst>
              <a:ext uri="{FF2B5EF4-FFF2-40B4-BE49-F238E27FC236}">
                <a16:creationId xmlns:a16="http://schemas.microsoft.com/office/drawing/2014/main" id="{BEB0233A-D994-E290-6D91-EA7FAB927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" r="-1" b="-1"/>
          <a:stretch/>
        </p:blipFill>
        <p:spPr>
          <a:xfrm>
            <a:off x="184558" y="2962911"/>
            <a:ext cx="2255462" cy="3155238"/>
          </a:xfrm>
          <a:prstGeom prst="rect">
            <a:avLst/>
          </a:prstGeom>
        </p:spPr>
      </p:pic>
      <p:pic>
        <p:nvPicPr>
          <p:cNvPr id="11" name="Kép 10" descr="A képen kültéri, ég, felhő, hajó látható&#10;&#10;Automatikusan generált leírás">
            <a:extLst>
              <a:ext uri="{FF2B5EF4-FFF2-40B4-BE49-F238E27FC236}">
                <a16:creationId xmlns:a16="http://schemas.microsoft.com/office/drawing/2014/main" id="{981EAF01-36A6-C86B-6D40-E893CD78A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5" b="-1"/>
          <a:stretch/>
        </p:blipFill>
        <p:spPr>
          <a:xfrm>
            <a:off x="2575696" y="2962911"/>
            <a:ext cx="2255462" cy="3155238"/>
          </a:xfrm>
          <a:prstGeom prst="rect">
            <a:avLst/>
          </a:prstGeom>
        </p:spPr>
      </p:pic>
      <p:pic>
        <p:nvPicPr>
          <p:cNvPr id="2" name="Kép 1" descr="A képen közlekedés, ég, kültéri, fű látható&#10;&#10;Automatikusan generált leírás">
            <a:extLst>
              <a:ext uri="{FF2B5EF4-FFF2-40B4-BE49-F238E27FC236}">
                <a16:creationId xmlns:a16="http://schemas.microsoft.com/office/drawing/2014/main" id="{21782E71-F821-AAC0-271F-D3BABD7F0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8" b="-1"/>
          <a:stretch/>
        </p:blipFill>
        <p:spPr>
          <a:xfrm>
            <a:off x="4966833" y="2962911"/>
            <a:ext cx="2255462" cy="3155238"/>
          </a:xfrm>
          <a:prstGeom prst="rect">
            <a:avLst/>
          </a:prstGeom>
        </p:spPr>
      </p:pic>
      <p:pic>
        <p:nvPicPr>
          <p:cNvPr id="7" name="Kép 6" descr="A képen kerék, jármű, kültéri, fű látható&#10;&#10;Automatikusan generált leírás">
            <a:extLst>
              <a:ext uri="{FF2B5EF4-FFF2-40B4-BE49-F238E27FC236}">
                <a16:creationId xmlns:a16="http://schemas.microsoft.com/office/drawing/2014/main" id="{4C7DA91C-FCE7-8610-2D6B-6924A1E9D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8" r="6176" b="-3"/>
          <a:stretch/>
        </p:blipFill>
        <p:spPr>
          <a:xfrm>
            <a:off x="7357971" y="2962911"/>
            <a:ext cx="2255462" cy="3155238"/>
          </a:xfrm>
          <a:prstGeom prst="rect">
            <a:avLst/>
          </a:prstGeom>
        </p:spPr>
      </p:pic>
      <p:pic>
        <p:nvPicPr>
          <p:cNvPr id="4" name="Kép 3" descr="A képen közlekedés, jármű, Szárazföldi jármű, kerék látható&#10;&#10;Automatikusan generált leírás">
            <a:extLst>
              <a:ext uri="{FF2B5EF4-FFF2-40B4-BE49-F238E27FC236}">
                <a16:creationId xmlns:a16="http://schemas.microsoft.com/office/drawing/2014/main" id="{0D32397E-FAA0-8BA9-7E46-B2AF0140E0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0" r="56274" b="-3"/>
          <a:stretch/>
        </p:blipFill>
        <p:spPr>
          <a:xfrm>
            <a:off x="9749109" y="2962911"/>
            <a:ext cx="2255462" cy="31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7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7336F7B-7038-4227-BCAC-E417CC3F6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B2AC3F46-69C7-FB88-4647-1601C6D06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8" r="3" b="22954"/>
          <a:stretch/>
        </p:blipFill>
        <p:spPr>
          <a:xfrm>
            <a:off x="196731" y="175147"/>
            <a:ext cx="3792174" cy="317433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61D3906-DD81-1571-6390-9B17E0D06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2" r="3" b="29959"/>
          <a:stretch/>
        </p:blipFill>
        <p:spPr>
          <a:xfrm>
            <a:off x="4209091" y="175147"/>
            <a:ext cx="3792174" cy="317433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BE97232-C03F-31D0-DB3B-28BDA3A7F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" r="3" b="33441"/>
          <a:stretch/>
        </p:blipFill>
        <p:spPr>
          <a:xfrm>
            <a:off x="8194217" y="175147"/>
            <a:ext cx="3792174" cy="317433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D855EB0-72CE-8539-03B5-C9BA56BB94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19" b="-3"/>
          <a:stretch/>
        </p:blipFill>
        <p:spPr>
          <a:xfrm>
            <a:off x="191088" y="3508511"/>
            <a:ext cx="3792174" cy="3171426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B5B5ABDB-1F7E-C161-A40D-43B21B49E5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19" b="-3"/>
          <a:stretch/>
        </p:blipFill>
        <p:spPr>
          <a:xfrm>
            <a:off x="4203448" y="3508511"/>
            <a:ext cx="3792174" cy="3171426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DBF51644-F403-BEEF-0602-A2CF833318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0" r="23839" b="-2"/>
          <a:stretch/>
        </p:blipFill>
        <p:spPr>
          <a:xfrm>
            <a:off x="8188574" y="3508511"/>
            <a:ext cx="3792174" cy="317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5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1FA9C4F-8F3A-2EB9-02C5-8DB5DB260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" r="-2" b="-2"/>
          <a:stretch/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A935D1B-BA29-FAFE-56AB-F187D70EC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9" r="2" b="2"/>
          <a:stretch/>
        </p:blipFill>
        <p:spPr>
          <a:xfrm>
            <a:off x="6195373" y="171717"/>
            <a:ext cx="5797883" cy="316742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FC0F74BC-FC4D-B5AC-4914-3FEFA70B9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5" r="-2" b="-2"/>
          <a:stretch/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914BA0CE-5B01-A8CA-4A30-B84E37D2C1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" r="2" b="11298"/>
          <a:stretch/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6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CFD225E6-6AF3-8916-24F1-C654FB2330CE}"/>
              </a:ext>
            </a:extLst>
          </p:cNvPr>
          <p:cNvSpPr txBox="1"/>
          <p:nvPr/>
        </p:nvSpPr>
        <p:spPr>
          <a:xfrm>
            <a:off x="838200" y="4435052"/>
            <a:ext cx="3093720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Juhász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Pincészet</a:t>
            </a:r>
            <a:endParaRPr lang="en-US" sz="2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2" name="Kép 21" descr="A képen kültéri, fa, ég, ruházat látható&#10;&#10;Automatikusan generált leírás">
            <a:extLst>
              <a:ext uri="{FF2B5EF4-FFF2-40B4-BE49-F238E27FC236}">
                <a16:creationId xmlns:a16="http://schemas.microsoft.com/office/drawing/2014/main" id="{EFCD912B-6DED-67AF-5E13-4CBEED4DF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02" b="-3"/>
          <a:stretch/>
        </p:blipFill>
        <p:spPr>
          <a:xfrm rot="5400000">
            <a:off x="-36576" y="36570"/>
            <a:ext cx="4005072" cy="3931920"/>
          </a:xfrm>
          <a:prstGeom prst="rect">
            <a:avLst/>
          </a:prstGeom>
        </p:spPr>
      </p:pic>
      <p:pic>
        <p:nvPicPr>
          <p:cNvPr id="20" name="Kép 19" descr="A képen kültéri, felhő, fű, növény látható&#10;&#10;Automatikusan generált leírás">
            <a:extLst>
              <a:ext uri="{FF2B5EF4-FFF2-40B4-BE49-F238E27FC236}">
                <a16:creationId xmlns:a16="http://schemas.microsoft.com/office/drawing/2014/main" id="{436A1F46-B060-AAC8-BE91-87192233E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3" r="-3" b="12849"/>
          <a:stretch/>
        </p:blipFill>
        <p:spPr>
          <a:xfrm>
            <a:off x="4130040" y="6"/>
            <a:ext cx="3931920" cy="4005071"/>
          </a:xfrm>
          <a:prstGeom prst="rect">
            <a:avLst/>
          </a:prstGeom>
        </p:spPr>
      </p:pic>
      <p:pic>
        <p:nvPicPr>
          <p:cNvPr id="26" name="Kép 25" descr="A képen kültéri, ég, fa, felhő látható&#10;&#10;Automatikusan generált leírás">
            <a:extLst>
              <a:ext uri="{FF2B5EF4-FFF2-40B4-BE49-F238E27FC236}">
                <a16:creationId xmlns:a16="http://schemas.microsoft.com/office/drawing/2014/main" id="{712851E7-4043-4DA9-2C5A-E79953781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02" b="-3"/>
          <a:stretch/>
        </p:blipFill>
        <p:spPr>
          <a:xfrm rot="5400000">
            <a:off x="8223504" y="36575"/>
            <a:ext cx="4005072" cy="393192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7DEC4EEE-CD49-7F30-9612-D759DDF143A5}"/>
              </a:ext>
            </a:extLst>
          </p:cNvPr>
          <p:cNvSpPr txBox="1"/>
          <p:nvPr/>
        </p:nvSpPr>
        <p:spPr>
          <a:xfrm>
            <a:off x="4120895" y="4103850"/>
            <a:ext cx="76009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/>
              <a:t>Vörösmarton Vörös Márta legendájával ismerkedünk meg, majd a múzeumszerű udvarra látogatunk, ahol a szőlő feldolgozás </a:t>
            </a:r>
            <a:r>
              <a:rPr lang="hu-HU" sz="2400"/>
              <a:t>folyamatát figyelhettük </a:t>
            </a:r>
            <a:r>
              <a:rPr lang="hu-HU" sz="2400" dirty="0"/>
              <a:t>meg és sok érdekes régiséget is láthattunk. Az itt készült borok a termékeny talajnak, a napfénynek és a tengernek köszönhetően válnak különlegessé és egyedivé. </a:t>
            </a:r>
          </a:p>
        </p:txBody>
      </p:sp>
    </p:spTree>
    <p:extLst>
      <p:ext uri="{BB962C8B-B14F-4D97-AF65-F5344CB8AC3E}">
        <p14:creationId xmlns:p14="http://schemas.microsoft.com/office/powerpoint/2010/main" val="219984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E98B8B0-573C-43DD-85FE-31433D570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69CD8D88-3CDB-DF53-C0D3-9A682C31D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8" r="1" b="20438"/>
          <a:stretch/>
        </p:blipFill>
        <p:spPr>
          <a:xfrm>
            <a:off x="20" y="10"/>
            <a:ext cx="7642726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0825E87C-686C-7E37-1972-92A01492B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0" r="1" b="1"/>
          <a:stretch/>
        </p:blipFill>
        <p:spPr>
          <a:xfrm>
            <a:off x="7720049" y="10"/>
            <a:ext cx="4471952" cy="224027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370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4070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E658DCE-CCFE-9FC7-B6DE-5201266D9770}"/>
              </a:ext>
            </a:extLst>
          </p:cNvPr>
          <p:cNvSpPr txBox="1"/>
          <p:nvPr/>
        </p:nvSpPr>
        <p:spPr>
          <a:xfrm>
            <a:off x="3364992" y="4151376"/>
            <a:ext cx="331927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/>
              <a:t>Újra</a:t>
            </a:r>
            <a:r>
              <a:rPr lang="en-US" sz="2400" dirty="0"/>
              <a:t> a </a:t>
            </a:r>
            <a:r>
              <a:rPr lang="en-US" sz="2400" dirty="0" err="1"/>
              <a:t>szálláson</a:t>
            </a:r>
            <a:r>
              <a:rPr lang="en-US" sz="2400" dirty="0"/>
              <a:t>: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Magyar </a:t>
            </a:r>
            <a:r>
              <a:rPr lang="en-US" sz="2400" b="1" dirty="0" err="1"/>
              <a:t>Ház</a:t>
            </a:r>
            <a:r>
              <a:rPr lang="en-US" sz="2400" b="1" dirty="0"/>
              <a:t>, </a:t>
            </a:r>
            <a:r>
              <a:rPr lang="en-US" sz="2400" b="1" dirty="0" err="1"/>
              <a:t>Pélmonostor</a:t>
            </a:r>
            <a:endParaRPr lang="en-US" sz="2400" b="1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1F4496F-2FB8-BC2C-3897-789BCD21C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6" r="1" b="4985"/>
          <a:stretch/>
        </p:blipFill>
        <p:spPr>
          <a:xfrm>
            <a:off x="7720049" y="2308860"/>
            <a:ext cx="4471952" cy="224028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B27E3F18-13C1-DF58-87A2-9B4CE6954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0" r="1" b="1"/>
          <a:stretch/>
        </p:blipFill>
        <p:spPr>
          <a:xfrm>
            <a:off x="7720049" y="4617720"/>
            <a:ext cx="4471957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5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zövegdoboz 31">
            <a:extLst>
              <a:ext uri="{FF2B5EF4-FFF2-40B4-BE49-F238E27FC236}">
                <a16:creationId xmlns:a16="http://schemas.microsoft.com/office/drawing/2014/main" id="{A3206AC2-6D60-FAED-06D4-3D0B700330F7}"/>
              </a:ext>
            </a:extLst>
          </p:cNvPr>
          <p:cNvSpPr txBox="1"/>
          <p:nvPr/>
        </p:nvSpPr>
        <p:spPr>
          <a:xfrm>
            <a:off x="7937111" y="67873"/>
            <a:ext cx="3336545" cy="1080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3. </a:t>
            </a:r>
            <a:r>
              <a:rPr lang="hu-HU" sz="2400" b="1" dirty="0">
                <a:ea typeface="+mj-ea"/>
                <a:cs typeface="+mj-cs"/>
              </a:rPr>
              <a:t>n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ap</a:t>
            </a:r>
            <a: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  <a:t>: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  <a:t>m</a:t>
            </a: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ájus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 8</a:t>
            </a:r>
            <a: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  <a:t>.</a:t>
            </a: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endParaRPr lang="en-US" sz="24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pic>
        <p:nvPicPr>
          <p:cNvPr id="28" name="Kép 27">
            <a:extLst>
              <a:ext uri="{FF2B5EF4-FFF2-40B4-BE49-F238E27FC236}">
                <a16:creationId xmlns:a16="http://schemas.microsoft.com/office/drawing/2014/main" id="{CB18D5A6-26B6-41F6-D917-F5572D6C8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44" y="375320"/>
            <a:ext cx="2886493" cy="3848658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-1"/>
            <a:ext cx="0" cy="4572000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Kép 8">
            <a:extLst>
              <a:ext uri="{FF2B5EF4-FFF2-40B4-BE49-F238E27FC236}">
                <a16:creationId xmlns:a16="http://schemas.microsoft.com/office/drawing/2014/main" id="{A139444B-1828-62FB-D1D0-B834C6AAD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370" y="464921"/>
            <a:ext cx="2628285" cy="1478410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Kép 29">
            <a:extLst>
              <a:ext uri="{FF2B5EF4-FFF2-40B4-BE49-F238E27FC236}">
                <a16:creationId xmlns:a16="http://schemas.microsoft.com/office/drawing/2014/main" id="{67B55FA6-9AC5-57E3-D5F6-D83D73F6B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217" y="2424609"/>
            <a:ext cx="2399156" cy="1799367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7905"/>
            <a:ext cx="753066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ép 6">
            <a:extLst>
              <a:ext uri="{FF2B5EF4-FFF2-40B4-BE49-F238E27FC236}">
                <a16:creationId xmlns:a16="http://schemas.microsoft.com/office/drawing/2014/main" id="{EC58B6D6-91DB-96F3-DEAF-4E7824DC55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9" y="5011171"/>
            <a:ext cx="2221053" cy="1249342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7BDCB003-5AC6-5C02-8D8E-C77AFFB012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890" y="4911833"/>
            <a:ext cx="2574264" cy="1448024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730262" y="5706812"/>
            <a:ext cx="228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zövegdoboz 1">
            <a:extLst>
              <a:ext uri="{FF2B5EF4-FFF2-40B4-BE49-F238E27FC236}">
                <a16:creationId xmlns:a16="http://schemas.microsoft.com/office/drawing/2014/main" id="{E3F7AB24-6768-8CBB-E133-82DF50F106B6}"/>
              </a:ext>
            </a:extLst>
          </p:cNvPr>
          <p:cNvSpPr txBox="1"/>
          <p:nvPr/>
        </p:nvSpPr>
        <p:spPr>
          <a:xfrm>
            <a:off x="7534654" y="902354"/>
            <a:ext cx="456519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Habár az időjárás nem volt kedvező, hiszen szakadt az eső, a kedvünket nem szegte. Elsőként a Magyar Kultúra Házába mentünk, ahol megmutatták nekünk, hogyan is kerülnek be a magyarok a horvát közéletbe. Két városrészén, a Káptalandombon és a Felsővároson haladtunk át. Meglátogattuk a káptalandombi székesegyházat, a Jellasics-teret és a Jellasics szobrot, a Szent Márk-teret, megtekintettük a </a:t>
            </a:r>
            <a:r>
              <a:rPr lang="hu-HU" sz="24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Szábort</a:t>
            </a:r>
            <a:r>
              <a:rPr lang="hu-HU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Megcsodáltuk a gyönyörű zsolnai cserepekből kirakott Horvátország és </a:t>
            </a:r>
            <a:r>
              <a:rPr lang="hu-HU" sz="24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Zágráb</a:t>
            </a:r>
            <a:r>
              <a:rPr lang="hu-HU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címerét. 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1274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3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felhő, kültéri, ég, épület látható&#10;&#10;Automatikusan generált leírás">
            <a:extLst>
              <a:ext uri="{FF2B5EF4-FFF2-40B4-BE49-F238E27FC236}">
                <a16:creationId xmlns:a16="http://schemas.microsoft.com/office/drawing/2014/main" id="{60D30D87-FAF1-AE97-8BA9-86FEDE9C2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" r="16340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Kép 4" descr="A képen ég, kültéri, felhő, épület látható&#10;&#10;Automatikusan generált leírás">
            <a:extLst>
              <a:ext uri="{FF2B5EF4-FFF2-40B4-BE49-F238E27FC236}">
                <a16:creationId xmlns:a16="http://schemas.microsoft.com/office/drawing/2014/main" id="{1CADBE33-2610-38B3-FFF9-266509885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2" r="19422" b="-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4" name="Kép 3" descr="A képen kültéri, épület, ég, ablak látható&#10;&#10;Automatikusan generált leírás">
            <a:extLst>
              <a:ext uri="{FF2B5EF4-FFF2-40B4-BE49-F238E27FC236}">
                <a16:creationId xmlns:a16="http://schemas.microsoft.com/office/drawing/2014/main" id="{812B4996-798E-7E78-BBE1-30B28B84D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72" b="3458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1" name="Freeform: Shape 25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311C10A-213D-73DA-4195-7FD8B2B81E05}"/>
              </a:ext>
            </a:extLst>
          </p:cNvPr>
          <p:cNvSpPr txBox="1"/>
          <p:nvPr/>
        </p:nvSpPr>
        <p:spPr>
          <a:xfrm>
            <a:off x="700961" y="3809434"/>
            <a:ext cx="1666335" cy="5192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Zágráb</a:t>
            </a:r>
            <a:endParaRPr lang="en-US" sz="24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Kép 1" descr="A képen kültéri, ég, felhő, ablak látható&#10;&#10;Automatikusan generált leírás">
            <a:extLst>
              <a:ext uri="{FF2B5EF4-FFF2-40B4-BE49-F238E27FC236}">
                <a16:creationId xmlns:a16="http://schemas.microsoft.com/office/drawing/2014/main" id="{CA2878A7-450C-3B48-F59D-0154AD5E1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6" r="12593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20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C9BE72A-4F97-4FA0-AF09-2C65D071C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A0BEFA7E-AF54-8617-98D0-46904825E14B}"/>
              </a:ext>
            </a:extLst>
          </p:cNvPr>
          <p:cNvSpPr txBox="1"/>
          <p:nvPr/>
        </p:nvSpPr>
        <p:spPr>
          <a:xfrm>
            <a:off x="9360337" y="4764572"/>
            <a:ext cx="2785730" cy="11309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Zágráb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45EAFE9-B710-1765-4100-35315E39B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" r="15623" b="-1"/>
          <a:stretch/>
        </p:blipFill>
        <p:spPr>
          <a:xfrm>
            <a:off x="203682" y="181114"/>
            <a:ext cx="2432795" cy="2381334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3ACBB3EA-6093-C510-14FD-DFA257237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9" r="8403" b="-2"/>
          <a:stretch/>
        </p:blipFill>
        <p:spPr>
          <a:xfrm>
            <a:off x="2732567" y="181115"/>
            <a:ext cx="6531680" cy="6364006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679B186E-5FB9-4914-96BD-19969FA16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3" r="13682" b="-1"/>
          <a:stretch/>
        </p:blipFill>
        <p:spPr>
          <a:xfrm>
            <a:off x="9327752" y="181114"/>
            <a:ext cx="2662457" cy="260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8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73BC310-E547-D2C7-E543-FBCF45C9A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7" r="-2" b="-2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C8151B1F-CAB4-41F8-428E-CEDA393B4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0" b="-1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FB3F2CA4-2A03-4C6E-368D-7B2C8E004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0" b="-2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A3AFC2B3-017C-E961-2110-BB586A31A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7" r="-2" b="-2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9126951B-5413-77C8-2D1D-EE650EE2F7E4}"/>
              </a:ext>
            </a:extLst>
          </p:cNvPr>
          <p:cNvSpPr txBox="1"/>
          <p:nvPr/>
        </p:nvSpPr>
        <p:spPr>
          <a:xfrm>
            <a:off x="2498651" y="3593806"/>
            <a:ext cx="287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Autópályán haladunk</a:t>
            </a:r>
          </a:p>
        </p:txBody>
      </p:sp>
    </p:spTree>
    <p:extLst>
      <p:ext uri="{BB962C8B-B14F-4D97-AF65-F5344CB8AC3E}">
        <p14:creationId xmlns:p14="http://schemas.microsoft.com/office/powerpoint/2010/main" val="44634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BB4669A-8B65-8C26-FA65-1E53546C7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78" y="400173"/>
            <a:ext cx="3991644" cy="2245299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BADD24F-20B7-120E-F49D-21FB33A69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028"/>
            <a:ext cx="3991644" cy="224530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0949E563-3E7E-590B-2A7D-B922B1F35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79" y="4169352"/>
            <a:ext cx="3991645" cy="2245300"/>
          </a:xfrm>
          <a:prstGeom prst="rect">
            <a:avLst/>
          </a:prstGeom>
        </p:spPr>
      </p:pic>
      <p:pic>
        <p:nvPicPr>
          <p:cNvPr id="25" name="Kép 24">
            <a:extLst>
              <a:ext uri="{FF2B5EF4-FFF2-40B4-BE49-F238E27FC236}">
                <a16:creationId xmlns:a16="http://schemas.microsoft.com/office/drawing/2014/main" id="{DB25DA87-51CA-F872-8467-7A4CC5318D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9352"/>
            <a:ext cx="3991644" cy="2245300"/>
          </a:xfrm>
          <a:prstGeom prst="rect">
            <a:avLst/>
          </a:prstGeom>
        </p:spPr>
      </p:pic>
      <p:pic>
        <p:nvPicPr>
          <p:cNvPr id="29" name="Kép 28">
            <a:extLst>
              <a:ext uri="{FF2B5EF4-FFF2-40B4-BE49-F238E27FC236}">
                <a16:creationId xmlns:a16="http://schemas.microsoft.com/office/drawing/2014/main" id="{95D5F08A-20AA-BC60-83C5-AB11E74CBF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55" y="4169352"/>
            <a:ext cx="4019345" cy="2260882"/>
          </a:xfrm>
          <a:prstGeom prst="rect">
            <a:avLst/>
          </a:prstGeom>
        </p:spPr>
      </p:pic>
      <p:pic>
        <p:nvPicPr>
          <p:cNvPr id="33" name="Kép 32">
            <a:extLst>
              <a:ext uri="{FF2B5EF4-FFF2-40B4-BE49-F238E27FC236}">
                <a16:creationId xmlns:a16="http://schemas.microsoft.com/office/drawing/2014/main" id="{A4036F24-A48C-AFEA-4B92-75870815C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55" y="400172"/>
            <a:ext cx="3991644" cy="2245299"/>
          </a:xfrm>
          <a:prstGeom prst="rect">
            <a:avLst/>
          </a:prstGeom>
        </p:spPr>
      </p:pic>
      <p:sp>
        <p:nvSpPr>
          <p:cNvPr id="34" name="Szövegdoboz 33">
            <a:extLst>
              <a:ext uri="{FF2B5EF4-FFF2-40B4-BE49-F238E27FC236}">
                <a16:creationId xmlns:a16="http://schemas.microsoft.com/office/drawing/2014/main" id="{FB7E1872-3CE9-7165-6988-5141D907FAB3}"/>
              </a:ext>
            </a:extLst>
          </p:cNvPr>
          <p:cNvSpPr txBox="1"/>
          <p:nvPr/>
        </p:nvSpPr>
        <p:spPr>
          <a:xfrm>
            <a:off x="85061" y="2642869"/>
            <a:ext cx="119935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Az úton számoltuk a hosszabbnál hosszabb alagutakat, s végül a több mint 2 km hosszú alagút meghódítása után szemünk elé tárult a csodálatos Adria látványa, melytől szerencsére nem szabadultunk meg, hiszen a szállásunkról csodálatos kilátásunk nyílt rá, illetve kihasználtuk a lehetőséget, hogy 5 percnyi sétával elértük a tengerpartot.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91740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2D81079-0D96-3318-A195-BAE39FBE0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38" y="214842"/>
            <a:ext cx="8444577" cy="635827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366262A6-599A-E1C5-968A-BA7429006FBD}"/>
              </a:ext>
            </a:extLst>
          </p:cNvPr>
          <p:cNvSpPr txBox="1"/>
          <p:nvPr/>
        </p:nvSpPr>
        <p:spPr>
          <a:xfrm>
            <a:off x="129085" y="214842"/>
            <a:ext cx="3352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Little Sea Horse Hostel </a:t>
            </a:r>
          </a:p>
          <a:p>
            <a:pPr algn="ctr"/>
            <a:r>
              <a:rPr lang="hu-HU" sz="2400" b="1" dirty="0"/>
              <a:t>Selce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3E44F477-4401-04AB-D572-66091B2376B8}"/>
              </a:ext>
            </a:extLst>
          </p:cNvPr>
          <p:cNvSpPr txBox="1"/>
          <p:nvPr/>
        </p:nvSpPr>
        <p:spPr>
          <a:xfrm>
            <a:off x="129085" y="1184063"/>
            <a:ext cx="3352886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400" b="0" i="0" dirty="0">
                <a:solidFill>
                  <a:srgbClr val="050505"/>
                </a:solidFill>
                <a:effectLst/>
                <a:highlight>
                  <a:srgbClr val="F0F0F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Szelce falu </a:t>
            </a:r>
          </a:p>
          <a:p>
            <a:pPr algn="just"/>
            <a:r>
              <a:rPr lang="hu-HU" sz="2400" b="0" i="0" dirty="0">
                <a:solidFill>
                  <a:srgbClr val="050505"/>
                </a:solidFill>
                <a:effectLst/>
                <a:highlight>
                  <a:srgbClr val="F0F0F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Tengermellék-Hegyvidék megyében. </a:t>
            </a:r>
            <a:r>
              <a:rPr lang="hu-HU" sz="2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Két éjszakát töltöttünk ezen a szálláson is, közkívánatra mindegyik napunk záró programja egy tartalmas séta, élménybeszámoló volt a vacsora után. A kiránduláson készítettünk egy utazási naplót, melybe naponként leírhatták a gyerekek a megszerzett élményeiket.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099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1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AC65981A-A05D-7C83-59D8-B43606AE8F86}"/>
              </a:ext>
            </a:extLst>
          </p:cNvPr>
          <p:cNvSpPr txBox="1"/>
          <p:nvPr/>
        </p:nvSpPr>
        <p:spPr>
          <a:xfrm>
            <a:off x="838200" y="557190"/>
            <a:ext cx="10515600" cy="1840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Selce</a:t>
            </a:r>
            <a:r>
              <a:rPr lang="hu-HU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</a:t>
            </a:r>
            <a:r>
              <a:rPr 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hu-HU" sz="24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</a:t>
            </a:r>
            <a:r>
              <a:rPr lang="en-US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zálláshely</a:t>
            </a:r>
            <a:endParaRPr lang="en-US" sz="2400" b="1" kern="120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03E8E5AA-631C-D232-C7D4-795F0ADA1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9" r="19826" b="2"/>
          <a:stretch/>
        </p:blipFill>
        <p:spPr>
          <a:xfrm>
            <a:off x="182787" y="2558694"/>
            <a:ext cx="2827865" cy="373189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8527D7C-1C50-9D22-5660-58513581B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8" r="-2" b="-2"/>
          <a:stretch/>
        </p:blipFill>
        <p:spPr>
          <a:xfrm>
            <a:off x="3180760" y="2558694"/>
            <a:ext cx="2827865" cy="3731891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8CC8E194-C670-8E38-F40C-43F6E31DA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8" r="31057" b="2"/>
          <a:stretch/>
        </p:blipFill>
        <p:spPr>
          <a:xfrm>
            <a:off x="6178733" y="2558694"/>
            <a:ext cx="2827865" cy="3731891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0660FC16-D152-4549-38DB-5730A22C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2" r="33663" b="2"/>
          <a:stretch/>
        </p:blipFill>
        <p:spPr>
          <a:xfrm>
            <a:off x="9176706" y="2558694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1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0055799A-C370-8C60-DC38-B2A465A1C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15" y="691988"/>
            <a:ext cx="1911053" cy="253811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E5D38C4-A535-B994-D459-916AE115D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964" y="643467"/>
            <a:ext cx="1762000" cy="258663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48391C5-1D03-671A-999A-9FBD7FF8F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87" y="643466"/>
            <a:ext cx="1947587" cy="258663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0962FE2-A94D-CC6E-91B3-D119817304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468" y="643466"/>
            <a:ext cx="3403158" cy="256237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52CF2499-9FE6-72D8-8B1E-E8D928DC6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73" y="3627894"/>
            <a:ext cx="1947587" cy="258663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304A71A6-590D-B85D-EEE2-D27CA435ED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187" y="3627893"/>
            <a:ext cx="1947588" cy="2586640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0D443B09-9DBF-D3F4-3F69-BEBBB089A0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01" y="3627893"/>
            <a:ext cx="1947588" cy="2586640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:a16="http://schemas.microsoft.com/office/drawing/2014/main" id="{BF88963A-9923-E422-5BB6-061AD7F8E17E}"/>
              </a:ext>
            </a:extLst>
          </p:cNvPr>
          <p:cNvSpPr txBox="1"/>
          <p:nvPr/>
        </p:nvSpPr>
        <p:spPr>
          <a:xfrm>
            <a:off x="8604436" y="4419367"/>
            <a:ext cx="2271222" cy="5018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34340">
              <a:spcAft>
                <a:spcPts val="600"/>
              </a:spcAft>
            </a:pPr>
            <a:r>
              <a:rPr lang="hu-HU" sz="266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rPr>
              <a:t> Séta a parton</a:t>
            </a:r>
            <a:endParaRPr lang="hu-HU" sz="280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49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33E72FA3-BD00-444A-AD9B-E6C3D069C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80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EE23834-06F0-3FD8-E4AF-6B28E9FA8486}"/>
              </a:ext>
            </a:extLst>
          </p:cNvPr>
          <p:cNvSpPr txBox="1"/>
          <p:nvPr/>
        </p:nvSpPr>
        <p:spPr>
          <a:xfrm>
            <a:off x="838200" y="557189"/>
            <a:ext cx="10515600" cy="1110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4. Nap: </a:t>
            </a:r>
            <a:r>
              <a:rPr lang="en-US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május</a:t>
            </a:r>
            <a:r>
              <a:rPr lang="en-US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9.  Fiume</a:t>
            </a:r>
            <a:endParaRPr lang="en-US" sz="2400" kern="120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812A2433-3B95-36DE-E47C-87223F032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15" y="1834939"/>
            <a:ext cx="3656846" cy="2056976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28E01206-A7B9-88E0-0BCA-73BD8FBC4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50" y="1834939"/>
            <a:ext cx="3656846" cy="2056976"/>
          </a:xfrm>
          <a:prstGeom prst="rect">
            <a:avLst/>
          </a:prstGeom>
        </p:spPr>
      </p:pic>
      <p:pic>
        <p:nvPicPr>
          <p:cNvPr id="27" name="Kép 26">
            <a:extLst>
              <a:ext uri="{FF2B5EF4-FFF2-40B4-BE49-F238E27FC236}">
                <a16:creationId xmlns:a16="http://schemas.microsoft.com/office/drawing/2014/main" id="{2544E72B-4733-9B4A-77A3-FF1C4986E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07" y="1834939"/>
            <a:ext cx="3656846" cy="2056976"/>
          </a:xfrm>
          <a:prstGeom prst="rect">
            <a:avLst/>
          </a:prstGeom>
        </p:spPr>
      </p:pic>
      <p:pic>
        <p:nvPicPr>
          <p:cNvPr id="25" name="Kép 24">
            <a:extLst>
              <a:ext uri="{FF2B5EF4-FFF2-40B4-BE49-F238E27FC236}">
                <a16:creationId xmlns:a16="http://schemas.microsoft.com/office/drawing/2014/main" id="{830F57F4-D4C5-A56D-0805-82B888C682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15" y="4063630"/>
            <a:ext cx="3656846" cy="2056976"/>
          </a:xfrm>
          <a:prstGeom prst="rect">
            <a:avLst/>
          </a:prstGeom>
        </p:spPr>
      </p:pic>
      <p:pic>
        <p:nvPicPr>
          <p:cNvPr id="29" name="Kép 28">
            <a:extLst>
              <a:ext uri="{FF2B5EF4-FFF2-40B4-BE49-F238E27FC236}">
                <a16:creationId xmlns:a16="http://schemas.microsoft.com/office/drawing/2014/main" id="{98EB6C8D-0FFB-2F2B-6E54-0E5EAB2CC3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50" y="4063630"/>
            <a:ext cx="3656846" cy="2056976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D4DC18EB-D755-7869-CF80-CAFDB95A6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007" y="4063630"/>
            <a:ext cx="3656846" cy="205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107F802D-7BD5-6DEC-019C-C37E9EB1D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343" y="643466"/>
            <a:ext cx="3064588" cy="1723831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BCF11AD-1DA1-C7A6-ADA7-1EEBE58F3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31" y="643466"/>
            <a:ext cx="3064587" cy="172383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44F6B2C-841B-F427-89FD-6AB35A9A0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37" y="643466"/>
            <a:ext cx="3064588" cy="172383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9F3A5A2-CB84-B15D-32C6-7A1308FCD3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31" y="2512890"/>
            <a:ext cx="3064587" cy="172383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15A6B0A4-77B9-D71C-9D7B-072982512F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37" y="2512890"/>
            <a:ext cx="3064587" cy="172383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820228D3-6F6C-FF35-64D7-7ED87016B5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31" y="4382315"/>
            <a:ext cx="3064587" cy="1723830"/>
          </a:xfrm>
          <a:prstGeom prst="rect">
            <a:avLst/>
          </a:prstGeom>
        </p:spPr>
      </p:pic>
      <p:sp>
        <p:nvSpPr>
          <p:cNvPr id="18" name="Szövegdoboz 17">
            <a:extLst>
              <a:ext uri="{FF2B5EF4-FFF2-40B4-BE49-F238E27FC236}">
                <a16:creationId xmlns:a16="http://schemas.microsoft.com/office/drawing/2014/main" id="{C83C22DC-3897-08B3-CB28-DAA9E584273B}"/>
              </a:ext>
            </a:extLst>
          </p:cNvPr>
          <p:cNvSpPr txBox="1"/>
          <p:nvPr/>
        </p:nvSpPr>
        <p:spPr>
          <a:xfrm>
            <a:off x="7792006" y="2559406"/>
            <a:ext cx="37868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84048">
              <a:spcAft>
                <a:spcPts val="600"/>
              </a:spcAft>
            </a:pPr>
            <a:r>
              <a:rPr lang="hu-HU" sz="2400" b="1" dirty="0"/>
              <a:t>Fiume</a:t>
            </a:r>
            <a:r>
              <a:rPr lang="hu-HU" sz="2400" dirty="0"/>
              <a:t>  Horvátország fő kikötővárosa Tengermellék-Hegyvidék megyében. Az Adriai-tengerhez tartozó </a:t>
            </a:r>
            <a:r>
              <a:rPr lang="hu-HU" sz="2400" dirty="0" err="1"/>
              <a:t>Kvarner</a:t>
            </a:r>
            <a:r>
              <a:rPr lang="hu-HU" sz="2400" dirty="0"/>
              <a:t>-öböl partján fekvő település az ország legfontosabb kikötője, ami Zágráb és Split után a harmadik legnépesebb város is egyben.</a:t>
            </a:r>
          </a:p>
        </p:txBody>
      </p:sp>
      <p:pic>
        <p:nvPicPr>
          <p:cNvPr id="22" name="Kép 21">
            <a:extLst>
              <a:ext uri="{FF2B5EF4-FFF2-40B4-BE49-F238E27FC236}">
                <a16:creationId xmlns:a16="http://schemas.microsoft.com/office/drawing/2014/main" id="{42E5DE49-81DD-C291-7A01-4894402BB8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37" y="4382315"/>
            <a:ext cx="3064587" cy="172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9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44DC58CF-06BF-BA0A-4804-76736AF8E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31" y="3483319"/>
            <a:ext cx="1800225" cy="320040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BEEA6ACC-5BF7-F865-E4DE-149725424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210" y="1330037"/>
            <a:ext cx="4729018" cy="266007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840C649-708A-EDD5-823A-02BC69003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210" y="4158089"/>
            <a:ext cx="4744751" cy="252563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D31534A7-44A8-1781-7B3B-2B71C35107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75204" y="3175901"/>
            <a:ext cx="2525629" cy="449000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FB32E860-0B99-6071-6E6F-346318B505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2" y="174280"/>
            <a:ext cx="1800226" cy="3200402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648D1174-7958-B979-EF2E-1D350103D9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82" y="1330037"/>
            <a:ext cx="4490010" cy="2525631"/>
          </a:xfrm>
          <a:prstGeom prst="rect">
            <a:avLst/>
          </a:prstGeom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3B42FF0B-D7E0-0134-5C83-EF3A99FFB2A4}"/>
              </a:ext>
            </a:extLst>
          </p:cNvPr>
          <p:cNvSpPr txBox="1"/>
          <p:nvPr/>
        </p:nvSpPr>
        <p:spPr>
          <a:xfrm>
            <a:off x="3086971" y="252263"/>
            <a:ext cx="1938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ea typeface="Cambria" panose="02040503050406030204" pitchFamily="18" charset="0"/>
                <a:cs typeface="Calibri" panose="020F0502020204030204" pitchFamily="34" charset="0"/>
              </a:rPr>
              <a:t>Abbázia</a:t>
            </a:r>
            <a:endParaRPr lang="hu-HU" sz="2400" dirty="0"/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073553CD-7E0B-FEC3-9820-1F6DAD127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502" y="146395"/>
            <a:ext cx="623067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Abbázia város és község (járás) Horvátországban, Tengermellék-Hegyvidék megyében.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21A59658-5C7C-9721-74C1-930C2FBF5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1598"/>
            <a:ext cx="184731" cy="52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38088" rIns="91440" bIns="3808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hu-HU" altLang="hu-HU" sz="11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inherit"/>
                <a:cs typeface="Segoe UI Historic" panose="020B0502040204020203" pitchFamily="34" charset="0"/>
              </a:rPr>
            </a:b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44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808A6CA-F5CF-41BD-A94B-D84CD7D91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36801" cy="23832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6BD3D53-656C-B186-873C-F1B067AEB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01" y="-1"/>
            <a:ext cx="4236799" cy="2383199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E4F0FD2B-937B-3B83-7BCA-1C6D8F99F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587" y="4469060"/>
            <a:ext cx="4236412" cy="2382982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14654036-F108-3069-224C-83006A31B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4800"/>
            <a:ext cx="4236800" cy="2383200"/>
          </a:xfrm>
          <a:prstGeom prst="rect">
            <a:avLst/>
          </a:prstGeom>
        </p:spPr>
      </p:pic>
      <p:pic>
        <p:nvPicPr>
          <p:cNvPr id="23" name="Kép 22">
            <a:extLst>
              <a:ext uri="{FF2B5EF4-FFF2-40B4-BE49-F238E27FC236}">
                <a16:creationId xmlns:a16="http://schemas.microsoft.com/office/drawing/2014/main" id="{D39B9A67-94D2-6305-E521-25406FA814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01" y="2085860"/>
            <a:ext cx="4236798" cy="2383200"/>
          </a:xfrm>
          <a:prstGeom prst="rect">
            <a:avLst/>
          </a:prstGeom>
        </p:spPr>
      </p:pic>
      <p:sp>
        <p:nvSpPr>
          <p:cNvPr id="25" name="Szövegdoboz 24">
            <a:extLst>
              <a:ext uri="{FF2B5EF4-FFF2-40B4-BE49-F238E27FC236}">
                <a16:creationId xmlns:a16="http://schemas.microsoft.com/office/drawing/2014/main" id="{18F6B597-250A-F37E-CFCD-C44843DA3FE8}"/>
              </a:ext>
            </a:extLst>
          </p:cNvPr>
          <p:cNvSpPr txBox="1"/>
          <p:nvPr/>
        </p:nvSpPr>
        <p:spPr>
          <a:xfrm>
            <a:off x="926537" y="3180424"/>
            <a:ext cx="19950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ea typeface="Cambria" panose="02040503050406030204" pitchFamily="18" charset="0"/>
                <a:cs typeface="Calibri" panose="020F0502020204030204" pitchFamily="34" charset="0"/>
              </a:rPr>
              <a:t>Terasatto</a:t>
            </a:r>
            <a:endParaRPr lang="hu-HU" sz="2400" dirty="0"/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1C7D43DB-82E4-9224-CFCF-E89A57E89396}"/>
              </a:ext>
            </a:extLst>
          </p:cNvPr>
          <p:cNvSpPr txBox="1"/>
          <p:nvPr/>
        </p:nvSpPr>
        <p:spPr>
          <a:xfrm>
            <a:off x="4354097" y="2257094"/>
            <a:ext cx="34834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b="0" i="0" dirty="0">
                <a:solidFill>
                  <a:srgbClr val="050505"/>
                </a:solidFill>
                <a:effectLst/>
                <a:highlight>
                  <a:srgbClr val="F0F0F0"/>
                </a:highlight>
              </a:rPr>
              <a:t>Trsat, Tersatto, Fiume városrésze, egykor önálló település Horvátországban, Tengermellék-Hegyvidék megyében.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16916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E7841844-AD9F-CEF8-1615-E32EF3101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26" y="2553714"/>
            <a:ext cx="3112125" cy="175057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9F3B5C5E-619D-1CF5-B86A-209E3E404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26" y="4463963"/>
            <a:ext cx="3112124" cy="175057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1A77A75-D928-FC5D-16A1-6013D5362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26" y="643466"/>
            <a:ext cx="3112124" cy="1750569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E0D09074-8AC7-6795-EF7A-F4E25EFA9F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143" y="654309"/>
            <a:ext cx="2030008" cy="2706678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B3C6201C-5F01-F0C0-66FF-AB90AADDD6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142" y="3507854"/>
            <a:ext cx="2030009" cy="2706679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ED2EB369-A4B2-E536-F94D-9A05526173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264" y="4135950"/>
            <a:ext cx="1550805" cy="2067739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2F99FC4A-1B12-3E0B-01C2-E90833C014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7264" y="654309"/>
            <a:ext cx="4384309" cy="3288231"/>
          </a:xfrm>
          <a:prstGeom prst="rect">
            <a:avLst/>
          </a:prstGeom>
        </p:spPr>
      </p:pic>
      <p:sp>
        <p:nvSpPr>
          <p:cNvPr id="24" name="Szövegdoboz 23">
            <a:extLst>
              <a:ext uri="{FF2B5EF4-FFF2-40B4-BE49-F238E27FC236}">
                <a16:creationId xmlns:a16="http://schemas.microsoft.com/office/drawing/2014/main" id="{79CD37ED-CFE0-6135-80F3-58919DA806E4}"/>
              </a:ext>
            </a:extLst>
          </p:cNvPr>
          <p:cNvSpPr txBox="1"/>
          <p:nvPr/>
        </p:nvSpPr>
        <p:spPr>
          <a:xfrm>
            <a:off x="8885972" y="4938986"/>
            <a:ext cx="21956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88620">
              <a:spcAft>
                <a:spcPts val="600"/>
              </a:spcAft>
            </a:pPr>
            <a:r>
              <a:rPr lang="hu-HU" sz="2400" b="1" kern="1200" dirty="0" err="1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Terasatto</a:t>
            </a:r>
            <a:r>
              <a:rPr lang="hu-HU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Vár</a:t>
            </a:r>
            <a:endParaRPr lang="hu-HU" sz="2400" b="1" dirty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4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59DCDD1-DBD2-843B-015E-36C2D75F958F}"/>
              </a:ext>
            </a:extLst>
          </p:cNvPr>
          <p:cNvSpPr txBox="1"/>
          <p:nvPr/>
        </p:nvSpPr>
        <p:spPr>
          <a:xfrm>
            <a:off x="1080301" y="918291"/>
            <a:ext cx="9843525" cy="5738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  <a:t>V</a:t>
            </a: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árosnézés</a:t>
            </a:r>
            <a:endParaRPr lang="en-US" sz="2400" b="1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2F014AF-8C94-6EDD-086F-F2D2CC804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6" r="-2" b="29316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B470EAB8-B896-9CED-6166-66BE99553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12" r="-2" b="12009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4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7231951-45C7-172B-7CE3-24C425B1A07C}"/>
              </a:ext>
            </a:extLst>
          </p:cNvPr>
          <p:cNvSpPr txBox="1"/>
          <p:nvPr/>
        </p:nvSpPr>
        <p:spPr>
          <a:xfrm>
            <a:off x="838200" y="557190"/>
            <a:ext cx="10515600" cy="1840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 kern="1200" dirty="0">
                <a:solidFill>
                  <a:schemeClr val="tx1"/>
                </a:solidFill>
                <a:ea typeface="+mj-ea"/>
                <a:cs typeface="+mj-cs"/>
              </a:rPr>
              <a:t>Little Sea Horse Hostel</a:t>
            </a:r>
            <a:r>
              <a:rPr lang="hu-HU" sz="2400" b="1" kern="12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ea typeface="+mj-ea"/>
                <a:cs typeface="+mj-cs"/>
              </a:rPr>
              <a:t>Selce</a:t>
            </a:r>
            <a:endParaRPr lang="en-US" sz="2400" b="1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pic>
        <p:nvPicPr>
          <p:cNvPr id="23" name="Kép 22">
            <a:extLst>
              <a:ext uri="{FF2B5EF4-FFF2-40B4-BE49-F238E27FC236}">
                <a16:creationId xmlns:a16="http://schemas.microsoft.com/office/drawing/2014/main" id="{0417ED8F-7C20-80A6-648B-14BC8F482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1" r="-2" b="21142"/>
          <a:stretch/>
        </p:blipFill>
        <p:spPr>
          <a:xfrm>
            <a:off x="182787" y="2558694"/>
            <a:ext cx="2827865" cy="3731891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B24A4309-2650-0EDF-207D-5990FC98C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73" r="20103" b="2"/>
          <a:stretch/>
        </p:blipFill>
        <p:spPr>
          <a:xfrm>
            <a:off x="3180760" y="2558694"/>
            <a:ext cx="2827865" cy="3731891"/>
          </a:xfrm>
          <a:prstGeom prst="rect">
            <a:avLst/>
          </a:pr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32D9B889-7A20-4F09-398C-1558030BA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9" r="30587" b="2"/>
          <a:stretch/>
        </p:blipFill>
        <p:spPr>
          <a:xfrm>
            <a:off x="6178733" y="2558694"/>
            <a:ext cx="2827865" cy="3731891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E97CE513-C2B8-86ED-3ADD-AE85E056A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1" r="35284" b="2"/>
          <a:stretch/>
        </p:blipFill>
        <p:spPr>
          <a:xfrm>
            <a:off x="9176706" y="2558694"/>
            <a:ext cx="2827865" cy="373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7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11F80E4-5B56-0640-2284-256F4274E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80" y="273194"/>
            <a:ext cx="4045527" cy="303414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0E357009-6137-A3FB-39B2-1E90B71E7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646" y="273193"/>
            <a:ext cx="4746374" cy="632849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F26925C-D561-7359-37F7-67A764F8F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80" y="3550662"/>
            <a:ext cx="4068041" cy="3051031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2F7102AC-B7D0-DE05-984D-3382F6F8A8D7}"/>
              </a:ext>
            </a:extLst>
          </p:cNvPr>
          <p:cNvSpPr txBox="1"/>
          <p:nvPr/>
        </p:nvSpPr>
        <p:spPr>
          <a:xfrm>
            <a:off x="4906361" y="728483"/>
            <a:ext cx="16784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5. nap: május 10. Varasd </a:t>
            </a:r>
            <a:endParaRPr lang="hu-HU" sz="2800" dirty="0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B2074DCA-AB52-7851-1558-C0CBD724A437}"/>
              </a:ext>
            </a:extLst>
          </p:cNvPr>
          <p:cNvSpPr txBox="1"/>
          <p:nvPr/>
        </p:nvSpPr>
        <p:spPr>
          <a:xfrm>
            <a:off x="4546020" y="2828835"/>
            <a:ext cx="23991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0" i="0" dirty="0">
                <a:solidFill>
                  <a:srgbClr val="050505"/>
                </a:solidFill>
                <a:effectLst/>
                <a:highlight>
                  <a:srgbClr val="F0F0F0"/>
                </a:highlight>
                <a:latin typeface="Segoe UI Historic" panose="020B0502040204020203" pitchFamily="34" charset="0"/>
              </a:rPr>
              <a:t>Varasd vára egy síkvidéki vízivár Varasdon, a város központjában</a:t>
            </a:r>
            <a:endParaRPr lang="hu-HU" dirty="0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B7BD798C-876C-30B4-1B0B-2BD7801EA17C}"/>
              </a:ext>
            </a:extLst>
          </p:cNvPr>
          <p:cNvSpPr txBox="1"/>
          <p:nvPr/>
        </p:nvSpPr>
        <p:spPr>
          <a:xfrm>
            <a:off x="4568536" y="4115099"/>
            <a:ext cx="23693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0" i="0" dirty="0">
                <a:solidFill>
                  <a:srgbClr val="050505"/>
                </a:solidFill>
                <a:effectLst/>
                <a:highlight>
                  <a:srgbClr val="F0F0F0"/>
                </a:highlight>
                <a:latin typeface="Segoe UI Historic" panose="020B0502040204020203" pitchFamily="34" charset="0"/>
              </a:rPr>
              <a:t>Varasd város Horvátországban, az azonos nevű megye székhelye.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6294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9A6E8D7-E140-BCEC-BF44-7011478A3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0"/>
            <a:ext cx="9144001" cy="6858001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B257019-9451-2253-BFA6-985491C019B8}"/>
              </a:ext>
            </a:extLst>
          </p:cNvPr>
          <p:cNvSpPr txBox="1"/>
          <p:nvPr/>
        </p:nvSpPr>
        <p:spPr>
          <a:xfrm>
            <a:off x="-41565" y="742994"/>
            <a:ext cx="30895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ea typeface="Cambria" panose="02040503050406030204" pitchFamily="18" charset="0"/>
                <a:cs typeface="Calibri" panose="020F0502020204030204" pitchFamily="34" charset="0"/>
              </a:rPr>
              <a:t>Zrínyi Miklós szobránál koszorúzás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5A09DBDC-ECC2-066F-BD44-7FC2185AD686}"/>
              </a:ext>
            </a:extLst>
          </p:cNvPr>
          <p:cNvSpPr txBox="1"/>
          <p:nvPr/>
        </p:nvSpPr>
        <p:spPr>
          <a:xfrm>
            <a:off x="744082" y="281329"/>
            <a:ext cx="1601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/>
              <a:t>Csáktornya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4E12050-27D4-1490-5C1E-8C8C3A90C35E}"/>
              </a:ext>
            </a:extLst>
          </p:cNvPr>
          <p:cNvSpPr txBox="1"/>
          <p:nvPr/>
        </p:nvSpPr>
        <p:spPr>
          <a:xfrm>
            <a:off x="41302" y="1548532"/>
            <a:ext cx="28504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0" i="0" dirty="0">
                <a:solidFill>
                  <a:srgbClr val="050505"/>
                </a:solidFill>
                <a:effectLst/>
                <a:highlight>
                  <a:srgbClr val="F0F0F0"/>
                </a:highlight>
                <a:latin typeface="Segoe UI Historic" panose="020B0502040204020203" pitchFamily="34" charset="0"/>
              </a:rPr>
              <a:t>Csáktornya város Horvátországban, Muraköz megye székhelye</a:t>
            </a:r>
            <a:endParaRPr lang="hu-HU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C88EA9EB-5691-8703-E92A-BAEF2B5929E2}"/>
              </a:ext>
            </a:extLst>
          </p:cNvPr>
          <p:cNvSpPr txBox="1"/>
          <p:nvPr/>
        </p:nvSpPr>
        <p:spPr>
          <a:xfrm>
            <a:off x="41302" y="2410639"/>
            <a:ext cx="285044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0" i="0" dirty="0">
                <a:solidFill>
                  <a:srgbClr val="050505"/>
                </a:solidFill>
                <a:effectLst/>
                <a:highlight>
                  <a:srgbClr val="F0F0F0"/>
                </a:highlight>
                <a:latin typeface="Segoe UI Historic" panose="020B0502040204020203" pitchFamily="34" charset="0"/>
              </a:rPr>
              <a:t>A Dráva és a Mura folyó horvátországi köze, Muraköz fővárosa, Csáktornya egy bájos, tipikus közép-európai kisváros , mely elsősorban a Zrínyi-várról nevezetes, sétálóutcáját szegélyező régi, szépen díszített lakóházai és egyéb történelmi épületei emlékeztetnek a város hajdani jelentőségére.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922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908E8DC-1025-4FCC-873D-DC5C2ADEF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802CEBEA-7D77-77A9-FAFF-2FBC99654B2A}"/>
              </a:ext>
            </a:extLst>
          </p:cNvPr>
          <p:cNvSpPr txBox="1"/>
          <p:nvPr/>
        </p:nvSpPr>
        <p:spPr>
          <a:xfrm>
            <a:off x="422899" y="2880453"/>
            <a:ext cx="4274607" cy="9260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 err="1"/>
              <a:t>Érkezés</a:t>
            </a:r>
            <a:r>
              <a:rPr lang="en-US" sz="2400" b="1" dirty="0"/>
              <a:t> </a:t>
            </a:r>
            <a:r>
              <a:rPr lang="hu-HU" sz="2400" b="1" dirty="0"/>
              <a:t>m</a:t>
            </a:r>
            <a:r>
              <a:rPr lang="en-US" sz="2400" b="1" dirty="0" err="1"/>
              <a:t>ájus</a:t>
            </a:r>
            <a:r>
              <a:rPr lang="en-US" sz="2400" b="1" dirty="0"/>
              <a:t> 10-én Budapest </a:t>
            </a:r>
            <a:r>
              <a:rPr lang="en-US" sz="2400" b="1" dirty="0" err="1"/>
              <a:t>Pestszentimrei</a:t>
            </a:r>
            <a:r>
              <a:rPr lang="en-US" sz="2400" b="1" dirty="0"/>
              <a:t> </a:t>
            </a:r>
            <a:r>
              <a:rPr lang="en-US" sz="2400" b="1" dirty="0" err="1"/>
              <a:t>Ady</a:t>
            </a:r>
            <a:r>
              <a:rPr lang="en-US" sz="2400" b="1" dirty="0"/>
              <a:t> </a:t>
            </a:r>
            <a:r>
              <a:rPr lang="en-US" sz="2400" b="1" dirty="0" err="1"/>
              <a:t>Endre</a:t>
            </a:r>
            <a:r>
              <a:rPr lang="en-US" sz="2400" b="1" dirty="0"/>
              <a:t> </a:t>
            </a:r>
            <a:r>
              <a:rPr lang="en-US" sz="2400" b="1" dirty="0" err="1"/>
              <a:t>Általános</a:t>
            </a:r>
            <a:r>
              <a:rPr lang="en-US" sz="2400" b="1" dirty="0"/>
              <a:t> </a:t>
            </a:r>
            <a:r>
              <a:rPr lang="hu-HU" sz="2400" b="1" dirty="0"/>
              <a:t>I</a:t>
            </a:r>
            <a:r>
              <a:rPr lang="en-US" sz="2400" b="1" dirty="0" err="1"/>
              <a:t>skola</a:t>
            </a:r>
            <a:r>
              <a:rPr lang="en-US" sz="2400" b="1" dirty="0"/>
              <a:t> </a:t>
            </a:r>
            <a:r>
              <a:rPr lang="en-US" sz="2400" b="1" dirty="0" err="1"/>
              <a:t>elé</a:t>
            </a:r>
            <a:r>
              <a:rPr lang="en-US" sz="2400" b="1" dirty="0"/>
              <a:t>.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0FA42E6A-B376-AD93-D053-E9590219F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48" b="3"/>
          <a:stretch/>
        </p:blipFill>
        <p:spPr>
          <a:xfrm>
            <a:off x="5211495" y="699899"/>
            <a:ext cx="3211333" cy="5445836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69349B51-619F-154D-62A0-D56D53EC9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4613"/>
          <a:stretch/>
        </p:blipFill>
        <p:spPr>
          <a:xfrm>
            <a:off x="8535080" y="699899"/>
            <a:ext cx="3211333" cy="5445836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9B57D9A5-B0E6-43E8-854F-D4931B715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47856" y="706072"/>
            <a:ext cx="445586" cy="54458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632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94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63282E77-BE31-90D6-7EE6-AF070D17E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0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1277</TotalTime>
  <Words>853</Words>
  <Application>Microsoft Office PowerPoint</Application>
  <PresentationFormat>Szélesvásznú</PresentationFormat>
  <Paragraphs>56</Paragraphs>
  <Slides>35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35</vt:i4>
      </vt:variant>
    </vt:vector>
  </HeadingPairs>
  <TitlesOfParts>
    <vt:vector size="45" baseType="lpstr">
      <vt:lpstr>Aptos</vt:lpstr>
      <vt:lpstr>Arial</vt:lpstr>
      <vt:lpstr>Calibri</vt:lpstr>
      <vt:lpstr>Calibri Light</vt:lpstr>
      <vt:lpstr>Cambria</vt:lpstr>
      <vt:lpstr>Georgia</vt:lpstr>
      <vt:lpstr>Helvetica Neue Medium</vt:lpstr>
      <vt:lpstr>inherit</vt:lpstr>
      <vt:lpstr>Segoe UI Historic</vt:lpstr>
      <vt:lpstr>Office-téma</vt:lpstr>
      <vt:lpstr>Határtalanul program Horvátországban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 program Horvátországban</dc:title>
  <dc:creator>VM</dc:creator>
  <cp:lastModifiedBy>O365 felhasználó</cp:lastModifiedBy>
  <cp:revision>97</cp:revision>
  <dcterms:created xsi:type="dcterms:W3CDTF">2024-05-30T19:17:42Z</dcterms:created>
  <dcterms:modified xsi:type="dcterms:W3CDTF">2024-07-25T07:46:35Z</dcterms:modified>
</cp:coreProperties>
</file>